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73" r:id="rId6"/>
    <p:sldId id="277"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3463E8-A241-974B-BAE0-B9D8C8D420F0}">
          <p14:sldIdLst>
            <p14:sldId id="256"/>
            <p14:sldId id="257"/>
            <p14:sldId id="258"/>
            <p14:sldId id="259"/>
            <p14:sldId id="273"/>
            <p14:sldId id="277"/>
            <p14:sldId id="260"/>
            <p14:sldId id="261"/>
            <p14:sldId id="262"/>
            <p14:sldId id="263"/>
            <p14:sldId id="264"/>
            <p14:sldId id="265"/>
            <p14:sldId id="267"/>
            <p14:sldId id="268"/>
            <p14:sldId id="269"/>
            <p14:sldId id="270"/>
            <p14:sldId id="271"/>
            <p14:sldId id="272"/>
            <p14:sldId id="274"/>
            <p14:sldId id="275"/>
            <p14:sldId id="276"/>
            <p14:sldId id="278"/>
            <p14:sldId id="279"/>
            <p14:sldId id="280"/>
            <p14:sldId id="281"/>
            <p14:sldId id="282"/>
            <p14:sldId id="283"/>
            <p14:sldId id="284"/>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100"/>
  </p:normalViewPr>
  <p:slideViewPr>
    <p:cSldViewPr snapToGrid="0" snapToObjects="1">
      <p:cViewPr varScale="1">
        <p:scale>
          <a:sx n="96" d="100"/>
          <a:sy n="96" d="100"/>
        </p:scale>
        <p:origin x="68" y="2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8C5F2-B015-4F05-928B-9609A5C7583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41CCF50-19EE-4017-8AD9-20091245E4FF}">
      <dgm:prSet/>
      <dgm:spPr/>
      <dgm:t>
        <a:bodyPr/>
        <a:lstStyle/>
        <a:p>
          <a:r>
            <a:rPr lang="en-US" dirty="0"/>
            <a:t>When you write orders it is reasonable to have the nurses at the SNF or AL call the families after you round to update the family/POA. </a:t>
          </a:r>
        </a:p>
      </dgm:t>
    </dgm:pt>
    <dgm:pt modelId="{57E25F5C-D638-47E6-B3BA-A1EC2AA26737}" type="parTrans" cxnId="{95C35E21-98C8-404F-88A2-60696916F3CF}">
      <dgm:prSet/>
      <dgm:spPr/>
      <dgm:t>
        <a:bodyPr/>
        <a:lstStyle/>
        <a:p>
          <a:endParaRPr lang="en-US"/>
        </a:p>
      </dgm:t>
    </dgm:pt>
    <dgm:pt modelId="{07E03C72-A0DD-4E29-A500-37D4A731095F}" type="sibTrans" cxnId="{95C35E21-98C8-404F-88A2-60696916F3CF}">
      <dgm:prSet/>
      <dgm:spPr/>
      <dgm:t>
        <a:bodyPr/>
        <a:lstStyle/>
        <a:p>
          <a:endParaRPr lang="en-US"/>
        </a:p>
      </dgm:t>
    </dgm:pt>
    <dgm:pt modelId="{F9EBA026-3848-488E-9F88-54959B855E85}">
      <dgm:prSet/>
      <dgm:spPr/>
      <dgm:t>
        <a:bodyPr/>
        <a:lstStyle/>
        <a:p>
          <a:r>
            <a:rPr lang="en-US"/>
            <a:t>If you are making a major change like changing code status, making someone hospice, adding a blood thinner or antipsychotic, I think the POA should hear from us. You will just need to use your judgement. Some families prefer more communication than others. </a:t>
          </a:r>
        </a:p>
      </dgm:t>
    </dgm:pt>
    <dgm:pt modelId="{519D699A-B2E4-4967-9B70-F7A63584D1D0}" type="parTrans" cxnId="{AEC5DC1F-3BDB-49AE-9DA6-FAE76C726607}">
      <dgm:prSet/>
      <dgm:spPr/>
      <dgm:t>
        <a:bodyPr/>
        <a:lstStyle/>
        <a:p>
          <a:endParaRPr lang="en-US"/>
        </a:p>
      </dgm:t>
    </dgm:pt>
    <dgm:pt modelId="{D7BDC90E-4771-452A-93D7-B1F546A4C0DF}" type="sibTrans" cxnId="{AEC5DC1F-3BDB-49AE-9DA6-FAE76C726607}">
      <dgm:prSet/>
      <dgm:spPr/>
      <dgm:t>
        <a:bodyPr/>
        <a:lstStyle/>
        <a:p>
          <a:endParaRPr lang="en-US"/>
        </a:p>
      </dgm:t>
    </dgm:pt>
    <dgm:pt modelId="{C1067C97-6EF8-4F1C-9C39-B37A4CD20308}">
      <dgm:prSet/>
      <dgm:spPr/>
      <dgm:t>
        <a:bodyPr/>
        <a:lstStyle/>
        <a:p>
          <a:r>
            <a:rPr lang="en-US"/>
            <a:t>If a family calls you, it is expected that you will return that call within 24 hours or one business day. </a:t>
          </a:r>
        </a:p>
      </dgm:t>
    </dgm:pt>
    <dgm:pt modelId="{78833295-25D6-4961-A25E-99C17D1577D1}" type="parTrans" cxnId="{FD1EE110-ADCF-4391-B33D-99DEABD96D8B}">
      <dgm:prSet/>
      <dgm:spPr/>
      <dgm:t>
        <a:bodyPr/>
        <a:lstStyle/>
        <a:p>
          <a:endParaRPr lang="en-US"/>
        </a:p>
      </dgm:t>
    </dgm:pt>
    <dgm:pt modelId="{16D05113-91F5-4C62-A116-052F2FBD8C3C}" type="sibTrans" cxnId="{FD1EE110-ADCF-4391-B33D-99DEABD96D8B}">
      <dgm:prSet/>
      <dgm:spPr/>
      <dgm:t>
        <a:bodyPr/>
        <a:lstStyle/>
        <a:p>
          <a:endParaRPr lang="en-US"/>
        </a:p>
      </dgm:t>
    </dgm:pt>
    <dgm:pt modelId="{51C34CC3-85A2-41C5-A940-3B2DEFEE2E93}">
      <dgm:prSet/>
      <dgm:spPr/>
      <dgm:t>
        <a:bodyPr/>
        <a:lstStyle/>
        <a:p>
          <a:r>
            <a:rPr lang="en-US"/>
            <a:t>Please check your voicemails and emails 1-2 times/day. </a:t>
          </a:r>
        </a:p>
      </dgm:t>
    </dgm:pt>
    <dgm:pt modelId="{AF81C3B7-23E7-4F95-998E-0D77E8FB04DB}" type="parTrans" cxnId="{70D768A0-ACFE-459D-B456-544FE5E01C18}">
      <dgm:prSet/>
      <dgm:spPr/>
      <dgm:t>
        <a:bodyPr/>
        <a:lstStyle/>
        <a:p>
          <a:endParaRPr lang="en-US"/>
        </a:p>
      </dgm:t>
    </dgm:pt>
    <dgm:pt modelId="{85DC30BF-7BE2-40F4-8085-6ED7D09A7083}" type="sibTrans" cxnId="{70D768A0-ACFE-459D-B456-544FE5E01C18}">
      <dgm:prSet/>
      <dgm:spPr/>
      <dgm:t>
        <a:bodyPr/>
        <a:lstStyle/>
        <a:p>
          <a:endParaRPr lang="en-US"/>
        </a:p>
      </dgm:t>
    </dgm:pt>
    <dgm:pt modelId="{306A24D2-8F0D-CC40-B9AB-731884B6E562}" type="pres">
      <dgm:prSet presAssocID="{BD58C5F2-B015-4F05-928B-9609A5C75833}" presName="vert0" presStyleCnt="0">
        <dgm:presLayoutVars>
          <dgm:dir/>
          <dgm:animOne val="branch"/>
          <dgm:animLvl val="lvl"/>
        </dgm:presLayoutVars>
      </dgm:prSet>
      <dgm:spPr/>
    </dgm:pt>
    <dgm:pt modelId="{2F847C02-EF2D-3247-BF31-7F4EBEF18EFC}" type="pres">
      <dgm:prSet presAssocID="{D41CCF50-19EE-4017-8AD9-20091245E4FF}" presName="thickLine" presStyleLbl="alignNode1" presStyleIdx="0" presStyleCnt="4"/>
      <dgm:spPr/>
    </dgm:pt>
    <dgm:pt modelId="{C43CAE0C-EF88-1247-8048-5433606A820D}" type="pres">
      <dgm:prSet presAssocID="{D41CCF50-19EE-4017-8AD9-20091245E4FF}" presName="horz1" presStyleCnt="0"/>
      <dgm:spPr/>
    </dgm:pt>
    <dgm:pt modelId="{E04C6795-B469-4C41-9ACC-C1D9EC9C921A}" type="pres">
      <dgm:prSet presAssocID="{D41CCF50-19EE-4017-8AD9-20091245E4FF}" presName="tx1" presStyleLbl="revTx" presStyleIdx="0" presStyleCnt="4"/>
      <dgm:spPr/>
    </dgm:pt>
    <dgm:pt modelId="{A1E25E8E-7483-6A4D-9CA4-392142633889}" type="pres">
      <dgm:prSet presAssocID="{D41CCF50-19EE-4017-8AD9-20091245E4FF}" presName="vert1" presStyleCnt="0"/>
      <dgm:spPr/>
    </dgm:pt>
    <dgm:pt modelId="{3508D580-7798-1B4F-AAAA-CF080CCFD0C4}" type="pres">
      <dgm:prSet presAssocID="{F9EBA026-3848-488E-9F88-54959B855E85}" presName="thickLine" presStyleLbl="alignNode1" presStyleIdx="1" presStyleCnt="4"/>
      <dgm:spPr/>
    </dgm:pt>
    <dgm:pt modelId="{67AC02A6-CB72-BE43-ABFE-F1FCBEA5EF8B}" type="pres">
      <dgm:prSet presAssocID="{F9EBA026-3848-488E-9F88-54959B855E85}" presName="horz1" presStyleCnt="0"/>
      <dgm:spPr/>
    </dgm:pt>
    <dgm:pt modelId="{11F78CF4-1A74-014F-AC6F-D7319110C813}" type="pres">
      <dgm:prSet presAssocID="{F9EBA026-3848-488E-9F88-54959B855E85}" presName="tx1" presStyleLbl="revTx" presStyleIdx="1" presStyleCnt="4"/>
      <dgm:spPr/>
    </dgm:pt>
    <dgm:pt modelId="{48EEE839-8D7D-BE40-877C-6172ED38B3E7}" type="pres">
      <dgm:prSet presAssocID="{F9EBA026-3848-488E-9F88-54959B855E85}" presName="vert1" presStyleCnt="0"/>
      <dgm:spPr/>
    </dgm:pt>
    <dgm:pt modelId="{CCDAE9BD-EF28-A847-B786-222F3E7B581E}" type="pres">
      <dgm:prSet presAssocID="{C1067C97-6EF8-4F1C-9C39-B37A4CD20308}" presName="thickLine" presStyleLbl="alignNode1" presStyleIdx="2" presStyleCnt="4"/>
      <dgm:spPr/>
    </dgm:pt>
    <dgm:pt modelId="{B2679854-7D15-944D-B850-803BEE59BF6E}" type="pres">
      <dgm:prSet presAssocID="{C1067C97-6EF8-4F1C-9C39-B37A4CD20308}" presName="horz1" presStyleCnt="0"/>
      <dgm:spPr/>
    </dgm:pt>
    <dgm:pt modelId="{9F1C36AB-1C65-7249-9F1A-6956A9CC88E9}" type="pres">
      <dgm:prSet presAssocID="{C1067C97-6EF8-4F1C-9C39-B37A4CD20308}" presName="tx1" presStyleLbl="revTx" presStyleIdx="2" presStyleCnt="4"/>
      <dgm:spPr/>
    </dgm:pt>
    <dgm:pt modelId="{088435AC-736B-5048-8EBA-146C2C618A93}" type="pres">
      <dgm:prSet presAssocID="{C1067C97-6EF8-4F1C-9C39-B37A4CD20308}" presName="vert1" presStyleCnt="0"/>
      <dgm:spPr/>
    </dgm:pt>
    <dgm:pt modelId="{25727CA6-EFAD-F64C-81BB-3A41A1992FB2}" type="pres">
      <dgm:prSet presAssocID="{51C34CC3-85A2-41C5-A940-3B2DEFEE2E93}" presName="thickLine" presStyleLbl="alignNode1" presStyleIdx="3" presStyleCnt="4"/>
      <dgm:spPr/>
    </dgm:pt>
    <dgm:pt modelId="{9D3D92A5-F5E7-D749-A8B4-2E5F2073BB96}" type="pres">
      <dgm:prSet presAssocID="{51C34CC3-85A2-41C5-A940-3B2DEFEE2E93}" presName="horz1" presStyleCnt="0"/>
      <dgm:spPr/>
    </dgm:pt>
    <dgm:pt modelId="{F90C4BAE-0108-624E-80B9-210B866E0C44}" type="pres">
      <dgm:prSet presAssocID="{51C34CC3-85A2-41C5-A940-3B2DEFEE2E93}" presName="tx1" presStyleLbl="revTx" presStyleIdx="3" presStyleCnt="4"/>
      <dgm:spPr/>
    </dgm:pt>
    <dgm:pt modelId="{23FEB0DB-AE1A-F141-B6C9-6275517556ED}" type="pres">
      <dgm:prSet presAssocID="{51C34CC3-85A2-41C5-A940-3B2DEFEE2E93}" presName="vert1" presStyleCnt="0"/>
      <dgm:spPr/>
    </dgm:pt>
  </dgm:ptLst>
  <dgm:cxnLst>
    <dgm:cxn modelId="{FD1EE110-ADCF-4391-B33D-99DEABD96D8B}" srcId="{BD58C5F2-B015-4F05-928B-9609A5C75833}" destId="{C1067C97-6EF8-4F1C-9C39-B37A4CD20308}" srcOrd="2" destOrd="0" parTransId="{78833295-25D6-4961-A25E-99C17D1577D1}" sibTransId="{16D05113-91F5-4C62-A116-052F2FBD8C3C}"/>
    <dgm:cxn modelId="{AEC5DC1F-3BDB-49AE-9DA6-FAE76C726607}" srcId="{BD58C5F2-B015-4F05-928B-9609A5C75833}" destId="{F9EBA026-3848-488E-9F88-54959B855E85}" srcOrd="1" destOrd="0" parTransId="{519D699A-B2E4-4967-9B70-F7A63584D1D0}" sibTransId="{D7BDC90E-4771-452A-93D7-B1F546A4C0DF}"/>
    <dgm:cxn modelId="{95C35E21-98C8-404F-88A2-60696916F3CF}" srcId="{BD58C5F2-B015-4F05-928B-9609A5C75833}" destId="{D41CCF50-19EE-4017-8AD9-20091245E4FF}" srcOrd="0" destOrd="0" parTransId="{57E25F5C-D638-47E6-B3BA-A1EC2AA26737}" sibTransId="{07E03C72-A0DD-4E29-A500-37D4A731095F}"/>
    <dgm:cxn modelId="{77AA1F58-7550-9945-A988-77B6C3947EEC}" type="presOf" srcId="{D41CCF50-19EE-4017-8AD9-20091245E4FF}" destId="{E04C6795-B469-4C41-9ACC-C1D9EC9C921A}" srcOrd="0" destOrd="0" presId="urn:microsoft.com/office/officeart/2008/layout/LinedList"/>
    <dgm:cxn modelId="{956B467A-D3BB-3242-8070-BD257B4F4254}" type="presOf" srcId="{51C34CC3-85A2-41C5-A940-3B2DEFEE2E93}" destId="{F90C4BAE-0108-624E-80B9-210B866E0C44}" srcOrd="0" destOrd="0" presId="urn:microsoft.com/office/officeart/2008/layout/LinedList"/>
    <dgm:cxn modelId="{F0BE0485-6CEE-0745-B570-CE88A93E68CC}" type="presOf" srcId="{BD58C5F2-B015-4F05-928B-9609A5C75833}" destId="{306A24D2-8F0D-CC40-B9AB-731884B6E562}" srcOrd="0" destOrd="0" presId="urn:microsoft.com/office/officeart/2008/layout/LinedList"/>
    <dgm:cxn modelId="{70D768A0-ACFE-459D-B456-544FE5E01C18}" srcId="{BD58C5F2-B015-4F05-928B-9609A5C75833}" destId="{51C34CC3-85A2-41C5-A940-3B2DEFEE2E93}" srcOrd="3" destOrd="0" parTransId="{AF81C3B7-23E7-4F95-998E-0D77E8FB04DB}" sibTransId="{85DC30BF-7BE2-40F4-8085-6ED7D09A7083}"/>
    <dgm:cxn modelId="{7445B9D3-DA53-6C4D-A73E-67A5A022D60A}" type="presOf" srcId="{F9EBA026-3848-488E-9F88-54959B855E85}" destId="{11F78CF4-1A74-014F-AC6F-D7319110C813}" srcOrd="0" destOrd="0" presId="urn:microsoft.com/office/officeart/2008/layout/LinedList"/>
    <dgm:cxn modelId="{AC57A2EC-B87B-DA4F-B66C-52993E3B70C5}" type="presOf" srcId="{C1067C97-6EF8-4F1C-9C39-B37A4CD20308}" destId="{9F1C36AB-1C65-7249-9F1A-6956A9CC88E9}" srcOrd="0" destOrd="0" presId="urn:microsoft.com/office/officeart/2008/layout/LinedList"/>
    <dgm:cxn modelId="{9BEE4FBD-58D3-DD41-A6FB-2AACE1EB3E85}" type="presParOf" srcId="{306A24D2-8F0D-CC40-B9AB-731884B6E562}" destId="{2F847C02-EF2D-3247-BF31-7F4EBEF18EFC}" srcOrd="0" destOrd="0" presId="urn:microsoft.com/office/officeart/2008/layout/LinedList"/>
    <dgm:cxn modelId="{6B907D04-62ED-6F4E-B1A9-322C89F209A2}" type="presParOf" srcId="{306A24D2-8F0D-CC40-B9AB-731884B6E562}" destId="{C43CAE0C-EF88-1247-8048-5433606A820D}" srcOrd="1" destOrd="0" presId="urn:microsoft.com/office/officeart/2008/layout/LinedList"/>
    <dgm:cxn modelId="{D7844788-DDFD-F346-B345-7CDC0A256C9D}" type="presParOf" srcId="{C43CAE0C-EF88-1247-8048-5433606A820D}" destId="{E04C6795-B469-4C41-9ACC-C1D9EC9C921A}" srcOrd="0" destOrd="0" presId="urn:microsoft.com/office/officeart/2008/layout/LinedList"/>
    <dgm:cxn modelId="{92DC9242-5F1C-1749-B798-744A3DEFCE58}" type="presParOf" srcId="{C43CAE0C-EF88-1247-8048-5433606A820D}" destId="{A1E25E8E-7483-6A4D-9CA4-392142633889}" srcOrd="1" destOrd="0" presId="urn:microsoft.com/office/officeart/2008/layout/LinedList"/>
    <dgm:cxn modelId="{F5E1D2D0-67EE-7143-A093-8457342144EB}" type="presParOf" srcId="{306A24D2-8F0D-CC40-B9AB-731884B6E562}" destId="{3508D580-7798-1B4F-AAAA-CF080CCFD0C4}" srcOrd="2" destOrd="0" presId="urn:microsoft.com/office/officeart/2008/layout/LinedList"/>
    <dgm:cxn modelId="{F486C12C-2957-FE44-A4FB-F8CD09F9223E}" type="presParOf" srcId="{306A24D2-8F0D-CC40-B9AB-731884B6E562}" destId="{67AC02A6-CB72-BE43-ABFE-F1FCBEA5EF8B}" srcOrd="3" destOrd="0" presId="urn:microsoft.com/office/officeart/2008/layout/LinedList"/>
    <dgm:cxn modelId="{BC6EAAC6-4098-A149-AA28-045FB07C361A}" type="presParOf" srcId="{67AC02A6-CB72-BE43-ABFE-F1FCBEA5EF8B}" destId="{11F78CF4-1A74-014F-AC6F-D7319110C813}" srcOrd="0" destOrd="0" presId="urn:microsoft.com/office/officeart/2008/layout/LinedList"/>
    <dgm:cxn modelId="{4AAC382C-A477-F34A-9939-F113B392A0D0}" type="presParOf" srcId="{67AC02A6-CB72-BE43-ABFE-F1FCBEA5EF8B}" destId="{48EEE839-8D7D-BE40-877C-6172ED38B3E7}" srcOrd="1" destOrd="0" presId="urn:microsoft.com/office/officeart/2008/layout/LinedList"/>
    <dgm:cxn modelId="{94D2660D-5955-0040-BD80-88310B473C18}" type="presParOf" srcId="{306A24D2-8F0D-CC40-B9AB-731884B6E562}" destId="{CCDAE9BD-EF28-A847-B786-222F3E7B581E}" srcOrd="4" destOrd="0" presId="urn:microsoft.com/office/officeart/2008/layout/LinedList"/>
    <dgm:cxn modelId="{9588E6B7-B549-7940-B7F5-85C08EC7C9C0}" type="presParOf" srcId="{306A24D2-8F0D-CC40-B9AB-731884B6E562}" destId="{B2679854-7D15-944D-B850-803BEE59BF6E}" srcOrd="5" destOrd="0" presId="urn:microsoft.com/office/officeart/2008/layout/LinedList"/>
    <dgm:cxn modelId="{4DEB0243-43AF-C84A-8A77-46CAE67C6FF4}" type="presParOf" srcId="{B2679854-7D15-944D-B850-803BEE59BF6E}" destId="{9F1C36AB-1C65-7249-9F1A-6956A9CC88E9}" srcOrd="0" destOrd="0" presId="urn:microsoft.com/office/officeart/2008/layout/LinedList"/>
    <dgm:cxn modelId="{D39D4C31-EBD5-F640-AA97-4F1DA9D7942B}" type="presParOf" srcId="{B2679854-7D15-944D-B850-803BEE59BF6E}" destId="{088435AC-736B-5048-8EBA-146C2C618A93}" srcOrd="1" destOrd="0" presId="urn:microsoft.com/office/officeart/2008/layout/LinedList"/>
    <dgm:cxn modelId="{BAA3FDBD-C741-144B-A962-12835E4D746A}" type="presParOf" srcId="{306A24D2-8F0D-CC40-B9AB-731884B6E562}" destId="{25727CA6-EFAD-F64C-81BB-3A41A1992FB2}" srcOrd="6" destOrd="0" presId="urn:microsoft.com/office/officeart/2008/layout/LinedList"/>
    <dgm:cxn modelId="{589A8BD2-94DB-4946-BB1A-8F3CDED8471E}" type="presParOf" srcId="{306A24D2-8F0D-CC40-B9AB-731884B6E562}" destId="{9D3D92A5-F5E7-D749-A8B4-2E5F2073BB96}" srcOrd="7" destOrd="0" presId="urn:microsoft.com/office/officeart/2008/layout/LinedList"/>
    <dgm:cxn modelId="{E4C5C28A-9660-E64F-80B5-9BC1CA5DDB46}" type="presParOf" srcId="{9D3D92A5-F5E7-D749-A8B4-2E5F2073BB96}" destId="{F90C4BAE-0108-624E-80B9-210B866E0C44}" srcOrd="0" destOrd="0" presId="urn:microsoft.com/office/officeart/2008/layout/LinedList"/>
    <dgm:cxn modelId="{6F36076F-7FA2-114E-846D-39EDC268AED8}" type="presParOf" srcId="{9D3D92A5-F5E7-D749-A8B4-2E5F2073BB96}" destId="{23FEB0DB-AE1A-F141-B6C9-6275517556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47C02-EF2D-3247-BF31-7F4EBEF18EFC}">
      <dsp:nvSpPr>
        <dsp:cNvPr id="0" name=""/>
        <dsp:cNvSpPr/>
      </dsp:nvSpPr>
      <dsp:spPr>
        <a:xfrm>
          <a:off x="0" y="0"/>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4C6795-B469-4C41-9ACC-C1D9EC9C921A}">
      <dsp:nvSpPr>
        <dsp:cNvPr id="0" name=""/>
        <dsp:cNvSpPr/>
      </dsp:nvSpPr>
      <dsp:spPr>
        <a:xfrm>
          <a:off x="0" y="0"/>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When you write orders it is reasonable to have the nurses at the SNF or AL call the families after you round to update the family/POA. </a:t>
          </a:r>
        </a:p>
      </dsp:txBody>
      <dsp:txXfrm>
        <a:off x="0" y="0"/>
        <a:ext cx="5906181" cy="1307679"/>
      </dsp:txXfrm>
    </dsp:sp>
    <dsp:sp modelId="{3508D580-7798-1B4F-AAAA-CF080CCFD0C4}">
      <dsp:nvSpPr>
        <dsp:cNvPr id="0" name=""/>
        <dsp:cNvSpPr/>
      </dsp:nvSpPr>
      <dsp:spPr>
        <a:xfrm>
          <a:off x="0" y="1307679"/>
          <a:ext cx="590618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78CF4-1A74-014F-AC6F-D7319110C813}">
      <dsp:nvSpPr>
        <dsp:cNvPr id="0" name=""/>
        <dsp:cNvSpPr/>
      </dsp:nvSpPr>
      <dsp:spPr>
        <a:xfrm>
          <a:off x="0" y="1307679"/>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If you are making a major change like changing code status, making someone hospice, adding a blood thinner or antipsychotic, I think the POA should hear from us. You will just need to use your judgement. Some families prefer more communication than others. </a:t>
          </a:r>
        </a:p>
      </dsp:txBody>
      <dsp:txXfrm>
        <a:off x="0" y="1307679"/>
        <a:ext cx="5906181" cy="1307679"/>
      </dsp:txXfrm>
    </dsp:sp>
    <dsp:sp modelId="{CCDAE9BD-EF28-A847-B786-222F3E7B581E}">
      <dsp:nvSpPr>
        <dsp:cNvPr id="0" name=""/>
        <dsp:cNvSpPr/>
      </dsp:nvSpPr>
      <dsp:spPr>
        <a:xfrm>
          <a:off x="0" y="2615358"/>
          <a:ext cx="590618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1C36AB-1C65-7249-9F1A-6956A9CC88E9}">
      <dsp:nvSpPr>
        <dsp:cNvPr id="0" name=""/>
        <dsp:cNvSpPr/>
      </dsp:nvSpPr>
      <dsp:spPr>
        <a:xfrm>
          <a:off x="0" y="2615359"/>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If a family calls you, it is expected that you will return that call within 24 hours or one business day. </a:t>
          </a:r>
        </a:p>
      </dsp:txBody>
      <dsp:txXfrm>
        <a:off x="0" y="2615359"/>
        <a:ext cx="5906181" cy="1307679"/>
      </dsp:txXfrm>
    </dsp:sp>
    <dsp:sp modelId="{25727CA6-EFAD-F64C-81BB-3A41A1992FB2}">
      <dsp:nvSpPr>
        <dsp:cNvPr id="0" name=""/>
        <dsp:cNvSpPr/>
      </dsp:nvSpPr>
      <dsp:spPr>
        <a:xfrm>
          <a:off x="0" y="3923038"/>
          <a:ext cx="590618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0C4BAE-0108-624E-80B9-210B866E0C44}">
      <dsp:nvSpPr>
        <dsp:cNvPr id="0" name=""/>
        <dsp:cNvSpPr/>
      </dsp:nvSpPr>
      <dsp:spPr>
        <a:xfrm>
          <a:off x="0" y="3923038"/>
          <a:ext cx="5906181" cy="130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Please check your voicemails and emails 1-2 times/day. </a:t>
          </a:r>
        </a:p>
      </dsp:txBody>
      <dsp:txXfrm>
        <a:off x="0" y="3923038"/>
        <a:ext cx="5906181" cy="130767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5/18/2021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5/18/2021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5/18/2021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5/18/2021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5/18/2021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030A9-9465-224F-B49C-D7EB77E18671}"/>
              </a:ext>
            </a:extLst>
          </p:cNvPr>
          <p:cNvSpPr>
            <a:spLocks noGrp="1"/>
          </p:cNvSpPr>
          <p:nvPr>
            <p:ph type="ctrTitle"/>
          </p:nvPr>
        </p:nvSpPr>
        <p:spPr>
          <a:xfrm>
            <a:off x="1561708" y="1431234"/>
            <a:ext cx="9265318" cy="3935895"/>
          </a:xfrm>
        </p:spPr>
        <p:txBody>
          <a:bodyPr/>
          <a:lstStyle/>
          <a:p>
            <a:br>
              <a:rPr lang="en-US" sz="6000" dirty="0"/>
            </a:br>
            <a:r>
              <a:rPr lang="en-US" sz="6000" dirty="0"/>
              <a:t>Welcome to</a:t>
            </a:r>
            <a:br>
              <a:rPr lang="en-US" sz="6000" dirty="0"/>
            </a:br>
            <a:r>
              <a:rPr lang="en-US" sz="6000" dirty="0"/>
              <a:t>At Your Door:</a:t>
            </a:r>
            <a:br>
              <a:rPr lang="en-US" sz="6000" dirty="0"/>
            </a:br>
            <a:r>
              <a:rPr lang="en-US" sz="6000" dirty="0"/>
              <a:t>Visiting healthcare services</a:t>
            </a:r>
          </a:p>
        </p:txBody>
      </p:sp>
    </p:spTree>
    <p:extLst>
      <p:ext uri="{BB962C8B-B14F-4D97-AF65-F5344CB8AC3E}">
        <p14:creationId xmlns:p14="http://schemas.microsoft.com/office/powerpoint/2010/main" val="316248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0A34219-5465-48D7-8263-CEF802CBC674}"/>
              </a:ext>
            </a:extLst>
          </p:cNvPr>
          <p:cNvSpPr>
            <a:spLocks noGrp="1"/>
          </p:cNvSpPr>
          <p:nvPr>
            <p:ph type="title"/>
          </p:nvPr>
        </p:nvSpPr>
        <p:spPr>
          <a:xfrm>
            <a:off x="7532835" y="1420706"/>
            <a:ext cx="3466540" cy="4016587"/>
          </a:xfrm>
        </p:spPr>
        <p:txBody>
          <a:bodyPr>
            <a:normAutofit/>
          </a:bodyPr>
          <a:lstStyle/>
          <a:p>
            <a:r>
              <a:rPr lang="en-US" sz="3600"/>
              <a:t>Types of Facilities We Service</a:t>
            </a:r>
          </a:p>
        </p:txBody>
      </p:sp>
      <p:sp>
        <p:nvSpPr>
          <p:cNvPr id="3" name="Content Placeholder 2">
            <a:extLst>
              <a:ext uri="{FF2B5EF4-FFF2-40B4-BE49-F238E27FC236}">
                <a16:creationId xmlns:a16="http://schemas.microsoft.com/office/drawing/2014/main" id="{6DC83466-3E9C-4D07-A463-E274F7294E68}"/>
              </a:ext>
            </a:extLst>
          </p:cNvPr>
          <p:cNvSpPr>
            <a:spLocks noGrp="1"/>
          </p:cNvSpPr>
          <p:nvPr>
            <p:ph idx="1"/>
          </p:nvPr>
        </p:nvSpPr>
        <p:spPr>
          <a:xfrm>
            <a:off x="1440519" y="1420706"/>
            <a:ext cx="5514758" cy="4016587"/>
          </a:xfrm>
        </p:spPr>
        <p:txBody>
          <a:bodyPr anchor="ctr">
            <a:normAutofit/>
          </a:bodyPr>
          <a:lstStyle/>
          <a:p>
            <a:pPr>
              <a:lnSpc>
                <a:spcPct val="90000"/>
              </a:lnSpc>
            </a:pPr>
            <a:r>
              <a:rPr lang="en-US" sz="1700" dirty="0">
                <a:solidFill>
                  <a:schemeClr val="tx1">
                    <a:lumMod val="75000"/>
                    <a:lumOff val="25000"/>
                  </a:schemeClr>
                </a:solidFill>
              </a:rPr>
              <a:t>Skilled Nursing Facilities (SNF): you may round several times/</a:t>
            </a:r>
            <a:r>
              <a:rPr lang="en-US" sz="1700" dirty="0" err="1">
                <a:solidFill>
                  <a:schemeClr val="tx1">
                    <a:lumMod val="75000"/>
                    <a:lumOff val="25000"/>
                  </a:schemeClr>
                </a:solidFill>
              </a:rPr>
              <a:t>wk</a:t>
            </a:r>
            <a:r>
              <a:rPr lang="en-US" sz="1700" dirty="0">
                <a:solidFill>
                  <a:schemeClr val="tx1">
                    <a:lumMod val="75000"/>
                    <a:lumOff val="25000"/>
                  </a:schemeClr>
                </a:solidFill>
              </a:rPr>
              <a:t> to everyday</a:t>
            </a:r>
          </a:p>
          <a:p>
            <a:pPr>
              <a:lnSpc>
                <a:spcPct val="90000"/>
              </a:lnSpc>
            </a:pPr>
            <a:r>
              <a:rPr lang="en-US" sz="1700" dirty="0">
                <a:solidFill>
                  <a:schemeClr val="tx1">
                    <a:lumMod val="75000"/>
                    <a:lumOff val="25000"/>
                  </a:schemeClr>
                </a:solidFill>
              </a:rPr>
              <a:t>Assisted Living Facilities (AL’s): you likely will round once/</a:t>
            </a:r>
            <a:r>
              <a:rPr lang="en-US" sz="1700" dirty="0" err="1">
                <a:solidFill>
                  <a:schemeClr val="tx1">
                    <a:lumMod val="75000"/>
                    <a:lumOff val="25000"/>
                  </a:schemeClr>
                </a:solidFill>
              </a:rPr>
              <a:t>wk</a:t>
            </a:r>
            <a:r>
              <a:rPr lang="en-US" sz="1700" dirty="0">
                <a:solidFill>
                  <a:schemeClr val="tx1">
                    <a:lumMod val="75000"/>
                    <a:lumOff val="25000"/>
                  </a:schemeClr>
                </a:solidFill>
              </a:rPr>
              <a:t> to twice per week</a:t>
            </a:r>
          </a:p>
          <a:p>
            <a:pPr>
              <a:lnSpc>
                <a:spcPct val="90000"/>
              </a:lnSpc>
            </a:pPr>
            <a:r>
              <a:rPr lang="en-US" sz="1700" dirty="0">
                <a:solidFill>
                  <a:schemeClr val="tx1">
                    <a:lumMod val="75000"/>
                    <a:lumOff val="25000"/>
                  </a:schemeClr>
                </a:solidFill>
              </a:rPr>
              <a:t>Independent Living Facilities (IL’s): you will likely round monthly. You will schedule appts directly with your patients.  I suggest using the calendar in Elation to schedule. Your </a:t>
            </a:r>
            <a:r>
              <a:rPr lang="en-US" sz="1700" dirty="0" err="1">
                <a:solidFill>
                  <a:schemeClr val="tx1">
                    <a:lumMod val="75000"/>
                    <a:lumOff val="25000"/>
                  </a:schemeClr>
                </a:solidFill>
              </a:rPr>
              <a:t>pt</a:t>
            </a:r>
            <a:r>
              <a:rPr lang="en-US" sz="1700" dirty="0">
                <a:solidFill>
                  <a:schemeClr val="tx1">
                    <a:lumMod val="75000"/>
                    <a:lumOff val="25000"/>
                  </a:schemeClr>
                </a:solidFill>
              </a:rPr>
              <a:t> will get text alerts reminding them of your appointments. </a:t>
            </a:r>
          </a:p>
          <a:p>
            <a:pPr>
              <a:lnSpc>
                <a:spcPct val="90000"/>
              </a:lnSpc>
            </a:pPr>
            <a:r>
              <a:rPr lang="en-US" sz="1700" dirty="0">
                <a:solidFill>
                  <a:schemeClr val="tx1">
                    <a:lumMod val="75000"/>
                    <a:lumOff val="25000"/>
                  </a:schemeClr>
                </a:solidFill>
              </a:rPr>
              <a:t>Small group homes: homes that have approximately 5 residents in them. Typically a residential house that has been licensed as a residential care facility or AL.</a:t>
            </a:r>
          </a:p>
          <a:p>
            <a:pPr>
              <a:lnSpc>
                <a:spcPct val="90000"/>
              </a:lnSpc>
            </a:pPr>
            <a:r>
              <a:rPr lang="en-US" sz="1700" dirty="0">
                <a:solidFill>
                  <a:schemeClr val="tx1">
                    <a:lumMod val="75000"/>
                    <a:lumOff val="25000"/>
                  </a:schemeClr>
                </a:solidFill>
              </a:rPr>
              <a:t>Private homes</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4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7A40-AF79-4DCD-90C9-1240F175E240}"/>
              </a:ext>
            </a:extLst>
          </p:cNvPr>
          <p:cNvSpPr>
            <a:spLocks noGrp="1"/>
          </p:cNvSpPr>
          <p:nvPr>
            <p:ph type="title"/>
          </p:nvPr>
        </p:nvSpPr>
        <p:spPr/>
        <p:txBody>
          <a:bodyPr/>
          <a:lstStyle/>
          <a:p>
            <a:r>
              <a:rPr lang="en-US" dirty="0"/>
              <a:t>Writing Orders</a:t>
            </a:r>
          </a:p>
        </p:txBody>
      </p:sp>
      <p:sp>
        <p:nvSpPr>
          <p:cNvPr id="3" name="Content Placeholder 2">
            <a:extLst>
              <a:ext uri="{FF2B5EF4-FFF2-40B4-BE49-F238E27FC236}">
                <a16:creationId xmlns:a16="http://schemas.microsoft.com/office/drawing/2014/main" id="{18424C52-873F-4DCE-A048-B6C22FDC56F7}"/>
              </a:ext>
            </a:extLst>
          </p:cNvPr>
          <p:cNvSpPr>
            <a:spLocks noGrp="1"/>
          </p:cNvSpPr>
          <p:nvPr>
            <p:ph idx="1"/>
          </p:nvPr>
        </p:nvSpPr>
        <p:spPr/>
        <p:txBody>
          <a:bodyPr/>
          <a:lstStyle/>
          <a:p>
            <a:r>
              <a:rPr lang="en-US" dirty="0"/>
              <a:t>SNF’s: usually have “telephone orders” that you will handwrite orders on. Some SNF’s use Point Click Care (PCC) or Matrix.  You are able to enter orders directly into these systems. The nurses are responsible for “taking off the orders” and setting up the testing; i.e. setting up labs you have ordered, ordering CXR, dopplers, etc. </a:t>
            </a:r>
          </a:p>
          <a:p>
            <a:r>
              <a:rPr lang="en-US" dirty="0"/>
              <a:t>AL’s: Same as above.</a:t>
            </a:r>
          </a:p>
          <a:p>
            <a:r>
              <a:rPr lang="en-US" dirty="0"/>
              <a:t>IL’s: Typically don’t have nursing staff.  You will need to leave a prescription for the patient or electronically prescribe. Melissa Saunders, our administrative assistant can help with referrals.  Use the message option in Elation to send her orders and always copy Cheyenne Ford as well. This can be for labs (we use a visiting lab), </a:t>
            </a:r>
            <a:r>
              <a:rPr lang="en-US" dirty="0" err="1"/>
              <a:t>xrays</a:t>
            </a:r>
            <a:r>
              <a:rPr lang="en-US" dirty="0"/>
              <a:t> (we use Steel Valley or Mobilex), cardiology or other specialist referrals, etc. </a:t>
            </a:r>
          </a:p>
          <a:p>
            <a:r>
              <a:rPr lang="en-US" dirty="0"/>
              <a:t>Private homes: same as IL’s. </a:t>
            </a:r>
          </a:p>
        </p:txBody>
      </p:sp>
    </p:spTree>
    <p:extLst>
      <p:ext uri="{BB962C8B-B14F-4D97-AF65-F5344CB8AC3E}">
        <p14:creationId xmlns:p14="http://schemas.microsoft.com/office/powerpoint/2010/main" val="304894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AC09B7AF-BFA1-461A-BDB6-D72A41F13C69}"/>
              </a:ext>
            </a:extLst>
          </p:cNvPr>
          <p:cNvSpPr>
            <a:spLocks noGrp="1"/>
          </p:cNvSpPr>
          <p:nvPr>
            <p:ph type="title"/>
          </p:nvPr>
        </p:nvSpPr>
        <p:spPr>
          <a:xfrm>
            <a:off x="1175512" y="399061"/>
            <a:ext cx="9792208" cy="1527078"/>
          </a:xfrm>
        </p:spPr>
        <p:txBody>
          <a:bodyPr>
            <a:normAutofit/>
          </a:bodyPr>
          <a:lstStyle/>
          <a:p>
            <a:pPr algn="ctr"/>
            <a:r>
              <a:rPr lang="en-US" sz="4000" dirty="0"/>
              <a:t>Writing orders for Home Health</a:t>
            </a:r>
          </a:p>
        </p:txBody>
      </p:sp>
      <p:sp>
        <p:nvSpPr>
          <p:cNvPr id="3" name="Content Placeholder 2">
            <a:extLst>
              <a:ext uri="{FF2B5EF4-FFF2-40B4-BE49-F238E27FC236}">
                <a16:creationId xmlns:a16="http://schemas.microsoft.com/office/drawing/2014/main" id="{A8D4FA70-6316-40C8-8603-19C29434F827}"/>
              </a:ext>
            </a:extLst>
          </p:cNvPr>
          <p:cNvSpPr>
            <a:spLocks noGrp="1"/>
          </p:cNvSpPr>
          <p:nvPr>
            <p:ph idx="1"/>
          </p:nvPr>
        </p:nvSpPr>
        <p:spPr>
          <a:xfrm>
            <a:off x="1569720" y="1472319"/>
            <a:ext cx="9792208" cy="3407862"/>
          </a:xfrm>
        </p:spPr>
        <p:txBody>
          <a:bodyPr>
            <a:normAutofit/>
          </a:bodyPr>
          <a:lstStyle/>
          <a:p>
            <a:r>
              <a:rPr lang="en-US" dirty="0"/>
              <a:t>For SNF’s and AL’s: always ask </a:t>
            </a:r>
            <a:r>
              <a:rPr lang="en-US" dirty="0" err="1"/>
              <a:t>pt</a:t>
            </a:r>
            <a:r>
              <a:rPr lang="en-US" dirty="0"/>
              <a:t> if they have a preferred agency.  If they do, write the name of the agency in your order.  For instance: </a:t>
            </a:r>
            <a:r>
              <a:rPr lang="en-US" b="1" dirty="0"/>
              <a:t>PT/OT eval and treat per ABC Agency per </a:t>
            </a:r>
            <a:r>
              <a:rPr lang="en-US" b="1" dirty="0" err="1"/>
              <a:t>pt</a:t>
            </a:r>
            <a:r>
              <a:rPr lang="en-US" b="1" dirty="0"/>
              <a:t> preference.</a:t>
            </a:r>
          </a:p>
          <a:p>
            <a:r>
              <a:rPr lang="en-US" dirty="0"/>
              <a:t>If they do not have a preference, do not reference a specific agency on your order. For instance, </a:t>
            </a:r>
            <a:r>
              <a:rPr lang="en-US" b="1" dirty="0"/>
              <a:t>PT/OT eval and treat. </a:t>
            </a:r>
            <a:r>
              <a:rPr lang="en-US" dirty="0"/>
              <a:t>The buildings typically have preferred agencies they partner with and we do not want to mess up their partnerships. </a:t>
            </a:r>
          </a:p>
          <a:p>
            <a:r>
              <a:rPr lang="en-US" dirty="0"/>
              <a:t>If you hear that your building is unhappy with their partners it is ok to make suggestions or refer them to Angie. </a:t>
            </a:r>
          </a:p>
        </p:txBody>
      </p:sp>
      <p:sp>
        <p:nvSpPr>
          <p:cNvPr id="4" name="TextBox 3">
            <a:extLst>
              <a:ext uri="{FF2B5EF4-FFF2-40B4-BE49-F238E27FC236}">
                <a16:creationId xmlns:a16="http://schemas.microsoft.com/office/drawing/2014/main" id="{76A1E9B9-42CE-7443-AA8F-F18267EDB14D}"/>
              </a:ext>
            </a:extLst>
          </p:cNvPr>
          <p:cNvSpPr txBox="1"/>
          <p:nvPr/>
        </p:nvSpPr>
        <p:spPr>
          <a:xfrm>
            <a:off x="1224280" y="4296707"/>
            <a:ext cx="9398000" cy="707886"/>
          </a:xfrm>
          <a:prstGeom prst="rect">
            <a:avLst/>
          </a:prstGeom>
          <a:noFill/>
        </p:spPr>
        <p:txBody>
          <a:bodyPr wrap="square" rtlCol="0">
            <a:spAutoFit/>
          </a:bodyPr>
          <a:lstStyle/>
          <a:p>
            <a:pPr algn="ctr"/>
            <a:r>
              <a:rPr lang="en-US" sz="4000" dirty="0"/>
              <a:t>Writing Orders for Hospice</a:t>
            </a:r>
          </a:p>
        </p:txBody>
      </p:sp>
      <p:sp>
        <p:nvSpPr>
          <p:cNvPr id="5" name="TextBox 4">
            <a:extLst>
              <a:ext uri="{FF2B5EF4-FFF2-40B4-BE49-F238E27FC236}">
                <a16:creationId xmlns:a16="http://schemas.microsoft.com/office/drawing/2014/main" id="{972FE10A-55FB-2B41-8EAF-6AC66C5B3D07}"/>
              </a:ext>
            </a:extLst>
          </p:cNvPr>
          <p:cNvSpPr txBox="1"/>
          <p:nvPr/>
        </p:nvSpPr>
        <p:spPr>
          <a:xfrm>
            <a:off x="1569720" y="5359307"/>
            <a:ext cx="9052560" cy="646331"/>
          </a:xfrm>
          <a:prstGeom prst="rect">
            <a:avLst/>
          </a:prstGeom>
          <a:noFill/>
        </p:spPr>
        <p:txBody>
          <a:bodyPr wrap="square" rtlCol="0">
            <a:spAutoFit/>
          </a:bodyPr>
          <a:lstStyle/>
          <a:p>
            <a:pPr marL="285750" indent="-285750">
              <a:buFont typeface="Arial" panose="020B0604020202020204" pitchFamily="34" charset="0"/>
              <a:buChar char="•"/>
            </a:pPr>
            <a:r>
              <a:rPr lang="en-US" dirty="0"/>
              <a:t>Same rules apply to hospice as for home health.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72799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9040B33C-BA08-4A5E-94CD-35972804320A}"/>
              </a:ext>
            </a:extLst>
          </p:cNvPr>
          <p:cNvSpPr>
            <a:spLocks noGrp="1"/>
          </p:cNvSpPr>
          <p:nvPr>
            <p:ph type="title"/>
          </p:nvPr>
        </p:nvSpPr>
        <p:spPr>
          <a:xfrm>
            <a:off x="573409" y="559477"/>
            <a:ext cx="3765200" cy="5709931"/>
          </a:xfrm>
        </p:spPr>
        <p:txBody>
          <a:bodyPr>
            <a:normAutofit/>
          </a:bodyPr>
          <a:lstStyle/>
          <a:p>
            <a:pPr algn="ctr"/>
            <a:r>
              <a:rPr lang="en-US"/>
              <a:t>Family Calls</a:t>
            </a:r>
          </a:p>
        </p:txBody>
      </p:sp>
      <p:graphicFrame>
        <p:nvGraphicFramePr>
          <p:cNvPr id="17" name="Content Placeholder 2">
            <a:extLst>
              <a:ext uri="{FF2B5EF4-FFF2-40B4-BE49-F238E27FC236}">
                <a16:creationId xmlns:a16="http://schemas.microsoft.com/office/drawing/2014/main" id="{4C38087C-149B-4974-87A9-FA61104C3625}"/>
              </a:ext>
            </a:extLst>
          </p:cNvPr>
          <p:cNvGraphicFramePr>
            <a:graphicFrameLocks noGrp="1"/>
          </p:cNvGraphicFramePr>
          <p:nvPr>
            <p:ph idx="1"/>
            <p:extLst>
              <p:ext uri="{D42A27DB-BD31-4B8C-83A1-F6EECF244321}">
                <p14:modId xmlns:p14="http://schemas.microsoft.com/office/powerpoint/2010/main" val="1697694329"/>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5884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25466-96EA-493E-8105-C2812D01B8B5}"/>
              </a:ext>
            </a:extLst>
          </p:cNvPr>
          <p:cNvSpPr>
            <a:spLocks noGrp="1"/>
          </p:cNvSpPr>
          <p:nvPr>
            <p:ph type="title"/>
          </p:nvPr>
        </p:nvSpPr>
        <p:spPr/>
        <p:txBody>
          <a:bodyPr/>
          <a:lstStyle/>
          <a:p>
            <a:r>
              <a:rPr lang="en-US" dirty="0"/>
              <a:t>Communication Methods</a:t>
            </a:r>
          </a:p>
        </p:txBody>
      </p:sp>
      <p:sp>
        <p:nvSpPr>
          <p:cNvPr id="3" name="Content Placeholder 2">
            <a:extLst>
              <a:ext uri="{FF2B5EF4-FFF2-40B4-BE49-F238E27FC236}">
                <a16:creationId xmlns:a16="http://schemas.microsoft.com/office/drawing/2014/main" id="{02897D0E-0514-41DD-A7A5-FF9A76B83BA0}"/>
              </a:ext>
            </a:extLst>
          </p:cNvPr>
          <p:cNvSpPr>
            <a:spLocks noGrp="1"/>
          </p:cNvSpPr>
          <p:nvPr>
            <p:ph idx="1"/>
          </p:nvPr>
        </p:nvSpPr>
        <p:spPr/>
        <p:txBody>
          <a:bodyPr>
            <a:normAutofit lnSpcReduction="10000"/>
          </a:bodyPr>
          <a:lstStyle/>
          <a:p>
            <a:r>
              <a:rPr lang="en-US" dirty="0"/>
              <a:t>Speaking of returning calls….there are several ways we communicate.</a:t>
            </a:r>
          </a:p>
          <a:p>
            <a:pPr marL="342900" indent="-342900">
              <a:buFont typeface="+mj-lt"/>
              <a:buAutoNum type="arabicPeriod"/>
            </a:pPr>
            <a:r>
              <a:rPr lang="en-US" dirty="0"/>
              <a:t>Signal: secure texting app used between professionals.  There is a thread called PROVIDERS. It is amongst all of our providers and Tracy Vaughan, our office manager. You can also use Signal to communicate with outside vendors such as our home health </a:t>
            </a:r>
            <a:r>
              <a:rPr lang="en-US" dirty="0" err="1"/>
              <a:t>liasons</a:t>
            </a:r>
            <a:r>
              <a:rPr lang="en-US" dirty="0"/>
              <a:t>. We also use to communicate with our coordinators to send patient list and admission records. </a:t>
            </a:r>
          </a:p>
          <a:p>
            <a:pPr marL="342900" indent="-342900">
              <a:buFont typeface="+mj-lt"/>
              <a:buAutoNum type="arabicPeriod"/>
            </a:pPr>
            <a:r>
              <a:rPr lang="en-US" dirty="0"/>
              <a:t>Email: please check 1-2 times/day.</a:t>
            </a:r>
          </a:p>
          <a:p>
            <a:pPr marL="342900" indent="-342900">
              <a:buFont typeface="+mj-lt"/>
              <a:buAutoNum type="arabicPeriod"/>
            </a:pPr>
            <a:r>
              <a:rPr lang="en-US" dirty="0"/>
              <a:t>Voicemail: you will be assigned an extension. Your voicemails will come through to your emails.  You can listen to it or read it. Please check for voicemails 1-2 times/day.</a:t>
            </a:r>
          </a:p>
          <a:p>
            <a:pPr marL="342900" indent="-342900">
              <a:buFont typeface="+mj-lt"/>
              <a:buAutoNum type="arabicPeriod"/>
            </a:pPr>
            <a:r>
              <a:rPr lang="en-US" dirty="0"/>
              <a:t>Fax through </a:t>
            </a:r>
            <a:r>
              <a:rPr lang="en-US" dirty="0" err="1"/>
              <a:t>Updox</a:t>
            </a:r>
            <a:r>
              <a:rPr lang="en-US" dirty="0"/>
              <a:t>: please check daily. </a:t>
            </a:r>
          </a:p>
          <a:p>
            <a:pPr marL="342900" indent="-342900">
              <a:buFont typeface="+mj-lt"/>
              <a:buAutoNum type="arabicPeriod"/>
            </a:pPr>
            <a:r>
              <a:rPr lang="en-US" dirty="0"/>
              <a:t>Messages through Elation: these get filed in patient’s chart, we mainly use these for billing task and to make referrals. Also used to send on call messages. </a:t>
            </a:r>
          </a:p>
        </p:txBody>
      </p:sp>
    </p:spTree>
    <p:extLst>
      <p:ext uri="{BB962C8B-B14F-4D97-AF65-F5344CB8AC3E}">
        <p14:creationId xmlns:p14="http://schemas.microsoft.com/office/powerpoint/2010/main" val="1003580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E653B29-CEC4-4D92-91C0-AED521DEB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4400FFC0-B1B9-4069-9877-64473A2E75DF}"/>
              </a:ext>
            </a:extLst>
          </p:cNvPr>
          <p:cNvSpPr>
            <a:spLocks noGrp="1"/>
          </p:cNvSpPr>
          <p:nvPr>
            <p:ph type="title"/>
          </p:nvPr>
        </p:nvSpPr>
        <p:spPr>
          <a:xfrm>
            <a:off x="7539554" y="891241"/>
            <a:ext cx="3939084" cy="5075519"/>
          </a:xfrm>
        </p:spPr>
        <p:txBody>
          <a:bodyPr>
            <a:normAutofit/>
          </a:bodyPr>
          <a:lstStyle/>
          <a:p>
            <a:r>
              <a:rPr lang="en-US" sz="4000"/>
              <a:t>Faxes via Updox</a:t>
            </a:r>
          </a:p>
        </p:txBody>
      </p:sp>
      <p:sp>
        <p:nvSpPr>
          <p:cNvPr id="3" name="Content Placeholder 2">
            <a:extLst>
              <a:ext uri="{FF2B5EF4-FFF2-40B4-BE49-F238E27FC236}">
                <a16:creationId xmlns:a16="http://schemas.microsoft.com/office/drawing/2014/main" id="{5EE5E734-8F3B-42AF-8D92-4FF782DC091F}"/>
              </a:ext>
            </a:extLst>
          </p:cNvPr>
          <p:cNvSpPr>
            <a:spLocks noGrp="1"/>
          </p:cNvSpPr>
          <p:nvPr>
            <p:ph idx="1"/>
          </p:nvPr>
        </p:nvSpPr>
        <p:spPr>
          <a:xfrm>
            <a:off x="866441" y="891241"/>
            <a:ext cx="6013478" cy="5075519"/>
          </a:xfrm>
        </p:spPr>
        <p:txBody>
          <a:bodyPr anchor="ctr">
            <a:normAutofit/>
          </a:bodyPr>
          <a:lstStyle/>
          <a:p>
            <a:r>
              <a:rPr lang="en-US" dirty="0"/>
              <a:t>Each provider has their own colored tab in </a:t>
            </a:r>
            <a:r>
              <a:rPr lang="en-US" dirty="0" err="1"/>
              <a:t>Updox</a:t>
            </a:r>
            <a:r>
              <a:rPr lang="en-US" dirty="0"/>
              <a:t>. </a:t>
            </a:r>
          </a:p>
          <a:p>
            <a:r>
              <a:rPr lang="en-US" dirty="0"/>
              <a:t>You can sign and send orders to your buildings, to pharmacies, and other companies.</a:t>
            </a:r>
          </a:p>
          <a:p>
            <a:r>
              <a:rPr lang="en-US" dirty="0"/>
              <a:t>You can also download the items in your faxes and click and drag them into the patient’s chart in Elation.</a:t>
            </a:r>
          </a:p>
          <a:p>
            <a:r>
              <a:rPr lang="en-US" dirty="0"/>
              <a:t>When you are done with a fax make sure to archive it so your fax box stays organized.</a:t>
            </a:r>
          </a:p>
          <a:p>
            <a:endParaRPr lang="en-US" dirty="0"/>
          </a:p>
        </p:txBody>
      </p:sp>
      <p:cxnSp>
        <p:nvCxnSpPr>
          <p:cNvPr id="12" name="Straight Connector 11">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260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836E6256-D592-49EA-BBE3-78B9840CCA28}"/>
              </a:ext>
            </a:extLst>
          </p:cNvPr>
          <p:cNvSpPr>
            <a:spLocks noGrp="1"/>
          </p:cNvSpPr>
          <p:nvPr>
            <p:ph type="title"/>
          </p:nvPr>
        </p:nvSpPr>
        <p:spPr>
          <a:xfrm>
            <a:off x="3844616" y="881210"/>
            <a:ext cx="7417925" cy="1517035"/>
          </a:xfrm>
        </p:spPr>
        <p:txBody>
          <a:bodyPr>
            <a:normAutofit/>
          </a:bodyPr>
          <a:lstStyle/>
          <a:p>
            <a:r>
              <a:rPr lang="en-US">
                <a:solidFill>
                  <a:schemeClr val="tx1">
                    <a:lumMod val="75000"/>
                    <a:lumOff val="25000"/>
                  </a:schemeClr>
                </a:solidFill>
              </a:rPr>
              <a:t>Paperwork</a:t>
            </a:r>
          </a:p>
        </p:txBody>
      </p:sp>
      <p:sp>
        <p:nvSpPr>
          <p:cNvPr id="3" name="Content Placeholder 2">
            <a:extLst>
              <a:ext uri="{FF2B5EF4-FFF2-40B4-BE49-F238E27FC236}">
                <a16:creationId xmlns:a16="http://schemas.microsoft.com/office/drawing/2014/main" id="{3DD9FB42-6573-4650-982E-994341CED270}"/>
              </a:ext>
            </a:extLst>
          </p:cNvPr>
          <p:cNvSpPr>
            <a:spLocks noGrp="1"/>
          </p:cNvSpPr>
          <p:nvPr>
            <p:ph idx="1"/>
          </p:nvPr>
        </p:nvSpPr>
        <p:spPr>
          <a:xfrm>
            <a:off x="3844616" y="2626840"/>
            <a:ext cx="7245103" cy="3131777"/>
          </a:xfrm>
        </p:spPr>
        <p:txBody>
          <a:bodyPr>
            <a:normAutofit/>
          </a:bodyPr>
          <a:lstStyle/>
          <a:p>
            <a:pPr>
              <a:lnSpc>
                <a:spcPct val="90000"/>
              </a:lnSpc>
            </a:pPr>
            <a:r>
              <a:rPr lang="en-US" sz="1500">
                <a:solidFill>
                  <a:schemeClr val="tx1">
                    <a:lumMod val="75000"/>
                    <a:lumOff val="25000"/>
                  </a:schemeClr>
                </a:solidFill>
              </a:rPr>
              <a:t>You can put one hour/wk on your timesheet for checking faxes (10-15 mins/day)</a:t>
            </a:r>
          </a:p>
          <a:p>
            <a:pPr>
              <a:lnSpc>
                <a:spcPct val="90000"/>
              </a:lnSpc>
            </a:pPr>
            <a:r>
              <a:rPr lang="en-US" sz="1500">
                <a:solidFill>
                  <a:schemeClr val="tx1">
                    <a:lumMod val="75000"/>
                    <a:lumOff val="25000"/>
                  </a:schemeClr>
                </a:solidFill>
              </a:rPr>
              <a:t>NP’s/PA’s </a:t>
            </a:r>
            <a:r>
              <a:rPr lang="en-US" sz="1500" b="1">
                <a:solidFill>
                  <a:schemeClr val="tx1">
                    <a:lumMod val="75000"/>
                    <a:lumOff val="25000"/>
                  </a:schemeClr>
                </a:solidFill>
              </a:rPr>
              <a:t>are allowed </a:t>
            </a:r>
            <a:r>
              <a:rPr lang="en-US" sz="1500">
                <a:solidFill>
                  <a:schemeClr val="tx1">
                    <a:lumMod val="75000"/>
                    <a:lumOff val="25000"/>
                  </a:schemeClr>
                </a:solidFill>
              </a:rPr>
              <a:t>to fill out and bill for Home Health Certs/Recerts (485’s)</a:t>
            </a:r>
          </a:p>
          <a:p>
            <a:pPr>
              <a:lnSpc>
                <a:spcPct val="90000"/>
              </a:lnSpc>
            </a:pPr>
            <a:r>
              <a:rPr lang="en-US" sz="1500">
                <a:solidFill>
                  <a:schemeClr val="tx1">
                    <a:lumMod val="75000"/>
                    <a:lumOff val="25000"/>
                  </a:schemeClr>
                </a:solidFill>
              </a:rPr>
              <a:t>NP’s/PA’s </a:t>
            </a:r>
            <a:r>
              <a:rPr lang="en-US" sz="1500" b="1">
                <a:solidFill>
                  <a:schemeClr val="tx1">
                    <a:lumMod val="75000"/>
                    <a:lumOff val="25000"/>
                  </a:schemeClr>
                </a:solidFill>
              </a:rPr>
              <a:t>are not allowed </a:t>
            </a:r>
            <a:r>
              <a:rPr lang="en-US" sz="1500">
                <a:solidFill>
                  <a:schemeClr val="tx1">
                    <a:lumMod val="75000"/>
                    <a:lumOff val="25000"/>
                  </a:schemeClr>
                </a:solidFill>
              </a:rPr>
              <a:t>to do hospice certs/recerts</a:t>
            </a:r>
          </a:p>
          <a:p>
            <a:pPr>
              <a:lnSpc>
                <a:spcPct val="90000"/>
              </a:lnSpc>
            </a:pPr>
            <a:r>
              <a:rPr lang="en-US" sz="1500">
                <a:solidFill>
                  <a:schemeClr val="tx1">
                    <a:lumMod val="75000"/>
                    <a:lumOff val="25000"/>
                  </a:schemeClr>
                </a:solidFill>
              </a:rPr>
              <a:t>NP’s/PA’s </a:t>
            </a:r>
            <a:r>
              <a:rPr lang="en-US" sz="1500" b="1">
                <a:solidFill>
                  <a:schemeClr val="tx1">
                    <a:lumMod val="75000"/>
                    <a:lumOff val="25000"/>
                  </a:schemeClr>
                </a:solidFill>
              </a:rPr>
              <a:t>are not allowed </a:t>
            </a:r>
            <a:r>
              <a:rPr lang="en-US" sz="1500">
                <a:solidFill>
                  <a:schemeClr val="tx1">
                    <a:lumMod val="75000"/>
                    <a:lumOff val="25000"/>
                  </a:schemeClr>
                </a:solidFill>
              </a:rPr>
              <a:t>to sign death certificates (your collaborator will sign your death certificates or the doctor rounding in your building)</a:t>
            </a:r>
          </a:p>
          <a:p>
            <a:pPr>
              <a:lnSpc>
                <a:spcPct val="90000"/>
              </a:lnSpc>
            </a:pPr>
            <a:r>
              <a:rPr lang="en-US" sz="1500">
                <a:solidFill>
                  <a:schemeClr val="tx1">
                    <a:lumMod val="75000"/>
                    <a:lumOff val="25000"/>
                  </a:schemeClr>
                </a:solidFill>
              </a:rPr>
              <a:t>NP’s/PA’s </a:t>
            </a:r>
            <a:r>
              <a:rPr lang="en-US" sz="1500" b="1">
                <a:solidFill>
                  <a:schemeClr val="tx1">
                    <a:lumMod val="75000"/>
                    <a:lumOff val="25000"/>
                  </a:schemeClr>
                </a:solidFill>
              </a:rPr>
              <a:t>are allowed </a:t>
            </a:r>
            <a:r>
              <a:rPr lang="en-US" sz="1500">
                <a:solidFill>
                  <a:schemeClr val="tx1">
                    <a:lumMod val="75000"/>
                    <a:lumOff val="25000"/>
                  </a:schemeClr>
                </a:solidFill>
              </a:rPr>
              <a:t>to fill out VA forms and sign them</a:t>
            </a:r>
          </a:p>
          <a:p>
            <a:pPr>
              <a:lnSpc>
                <a:spcPct val="90000"/>
              </a:lnSpc>
            </a:pPr>
            <a:r>
              <a:rPr lang="en-US" sz="1500">
                <a:solidFill>
                  <a:schemeClr val="tx1">
                    <a:lumMod val="75000"/>
                    <a:lumOff val="25000"/>
                  </a:schemeClr>
                </a:solidFill>
              </a:rPr>
              <a:t>NP’s/PA’s </a:t>
            </a:r>
            <a:r>
              <a:rPr lang="en-US" sz="1500" b="1">
                <a:solidFill>
                  <a:schemeClr val="tx1">
                    <a:lumMod val="75000"/>
                    <a:lumOff val="25000"/>
                  </a:schemeClr>
                </a:solidFill>
              </a:rPr>
              <a:t>are not allowed </a:t>
            </a:r>
            <a:r>
              <a:rPr lang="en-US" sz="1500">
                <a:solidFill>
                  <a:schemeClr val="tx1">
                    <a:lumMod val="75000"/>
                    <a:lumOff val="25000"/>
                  </a:schemeClr>
                </a:solidFill>
              </a:rPr>
              <a:t>to sign expert evals or guardianship papers but you will fill them out and cosign</a:t>
            </a:r>
          </a:p>
        </p:txBody>
      </p:sp>
    </p:spTree>
    <p:extLst>
      <p:ext uri="{BB962C8B-B14F-4D97-AF65-F5344CB8AC3E}">
        <p14:creationId xmlns:p14="http://schemas.microsoft.com/office/powerpoint/2010/main" val="2241872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C6230-2B10-4DFD-8A20-4B10FFDF4F72}"/>
              </a:ext>
            </a:extLst>
          </p:cNvPr>
          <p:cNvSpPr>
            <a:spLocks noGrp="1"/>
          </p:cNvSpPr>
          <p:nvPr>
            <p:ph type="title"/>
          </p:nvPr>
        </p:nvSpPr>
        <p:spPr/>
        <p:txBody>
          <a:bodyPr/>
          <a:lstStyle/>
          <a:p>
            <a:r>
              <a:rPr lang="en-US" dirty="0"/>
              <a:t>Prior Authorizations</a:t>
            </a:r>
          </a:p>
        </p:txBody>
      </p:sp>
      <p:sp>
        <p:nvSpPr>
          <p:cNvPr id="3" name="Content Placeholder 2">
            <a:extLst>
              <a:ext uri="{FF2B5EF4-FFF2-40B4-BE49-F238E27FC236}">
                <a16:creationId xmlns:a16="http://schemas.microsoft.com/office/drawing/2014/main" id="{D82AA1C4-D01E-4114-B401-0496E1A5DE20}"/>
              </a:ext>
            </a:extLst>
          </p:cNvPr>
          <p:cNvSpPr>
            <a:spLocks noGrp="1"/>
          </p:cNvSpPr>
          <p:nvPr>
            <p:ph idx="1"/>
          </p:nvPr>
        </p:nvSpPr>
        <p:spPr>
          <a:xfrm>
            <a:off x="1066800" y="2214880"/>
            <a:ext cx="10058400" cy="3931920"/>
          </a:xfrm>
        </p:spPr>
        <p:txBody>
          <a:bodyPr/>
          <a:lstStyle/>
          <a:p>
            <a:r>
              <a:rPr lang="en-US" dirty="0"/>
              <a:t>As these come in the faxes and cover my meds, the coordinators will complete. </a:t>
            </a:r>
          </a:p>
          <a:p>
            <a:r>
              <a:rPr lang="en-US" dirty="0"/>
              <a:t>If they have questions, they will reach out to you for more information to complete the PA. </a:t>
            </a:r>
          </a:p>
          <a:p>
            <a:r>
              <a:rPr lang="en-US" dirty="0"/>
              <a:t>Occasionally the PA will be put into your box to fill out if it requires more detail than the coordinators can provide (i.e. what meds have been previously tried). </a:t>
            </a:r>
          </a:p>
        </p:txBody>
      </p:sp>
    </p:spTree>
    <p:extLst>
      <p:ext uri="{BB962C8B-B14F-4D97-AF65-F5344CB8AC3E}">
        <p14:creationId xmlns:p14="http://schemas.microsoft.com/office/powerpoint/2010/main" val="3507155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41BFD-7D31-4665-8B1C-A7E4635A98AC}"/>
              </a:ext>
            </a:extLst>
          </p:cNvPr>
          <p:cNvSpPr>
            <a:spLocks noGrp="1"/>
          </p:cNvSpPr>
          <p:nvPr>
            <p:ph type="title"/>
          </p:nvPr>
        </p:nvSpPr>
        <p:spPr/>
        <p:txBody>
          <a:bodyPr/>
          <a:lstStyle/>
          <a:p>
            <a:r>
              <a:rPr lang="en-US" dirty="0"/>
              <a:t>Narcotics</a:t>
            </a:r>
          </a:p>
        </p:txBody>
      </p:sp>
      <p:sp>
        <p:nvSpPr>
          <p:cNvPr id="3" name="Content Placeholder 2">
            <a:extLst>
              <a:ext uri="{FF2B5EF4-FFF2-40B4-BE49-F238E27FC236}">
                <a16:creationId xmlns:a16="http://schemas.microsoft.com/office/drawing/2014/main" id="{4D7ACDE1-0D65-4054-9C68-97CA9F59B11F}"/>
              </a:ext>
            </a:extLst>
          </p:cNvPr>
          <p:cNvSpPr>
            <a:spLocks noGrp="1"/>
          </p:cNvSpPr>
          <p:nvPr>
            <p:ph idx="1"/>
          </p:nvPr>
        </p:nvSpPr>
        <p:spPr/>
        <p:txBody>
          <a:bodyPr>
            <a:normAutofit lnSpcReduction="10000"/>
          </a:bodyPr>
          <a:lstStyle/>
          <a:p>
            <a:r>
              <a:rPr lang="en-US" dirty="0"/>
              <a:t>NP’s/PA’s can order narcotics in SNF’s and AL’s.</a:t>
            </a:r>
          </a:p>
          <a:p>
            <a:r>
              <a:rPr lang="en-US" dirty="0"/>
              <a:t>Please encourage your buildings not to wait until they are out to call for refills</a:t>
            </a:r>
          </a:p>
          <a:p>
            <a:r>
              <a:rPr lang="en-US" dirty="0"/>
              <a:t>Please check with your buildings on Friday afternoons to see if anyone needs refills before the weekend on-call provider takes over</a:t>
            </a:r>
          </a:p>
          <a:p>
            <a:r>
              <a:rPr lang="en-US" dirty="0"/>
              <a:t>You can e-prescribe narcotics in Elation or write out a script and fax it to the pharmacy</a:t>
            </a:r>
          </a:p>
          <a:p>
            <a:r>
              <a:rPr lang="en-US" dirty="0"/>
              <a:t>You can give a verbal, emergency telephone order over the phone after hours. It is a 3 day supply and must be followed up with a written prescription that covers your order. For instance, you would write: </a:t>
            </a:r>
          </a:p>
          <a:p>
            <a:pPr lvl="1"/>
            <a:r>
              <a:rPr lang="en-US" dirty="0"/>
              <a:t>Norco 5/325 mg tabs</a:t>
            </a:r>
          </a:p>
          <a:p>
            <a:pPr lvl="1"/>
            <a:r>
              <a:rPr lang="en-US" dirty="0"/>
              <a:t>#6 (six)</a:t>
            </a:r>
          </a:p>
          <a:p>
            <a:pPr lvl="1"/>
            <a:r>
              <a:rPr lang="en-US" dirty="0"/>
              <a:t>Take one tab po BID</a:t>
            </a:r>
          </a:p>
          <a:p>
            <a:pPr lvl="1"/>
            <a:r>
              <a:rPr lang="en-US" dirty="0"/>
              <a:t>Prescription to cover verbal order give on 4/12/21</a:t>
            </a:r>
          </a:p>
        </p:txBody>
      </p:sp>
    </p:spTree>
    <p:extLst>
      <p:ext uri="{BB962C8B-B14F-4D97-AF65-F5344CB8AC3E}">
        <p14:creationId xmlns:p14="http://schemas.microsoft.com/office/powerpoint/2010/main" val="1085080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ADAB5698-9152-4BDE-894C-17DD6D0C18A5}"/>
              </a:ext>
            </a:extLst>
          </p:cNvPr>
          <p:cNvSpPr>
            <a:spLocks noGrp="1"/>
          </p:cNvSpPr>
          <p:nvPr>
            <p:ph type="title"/>
          </p:nvPr>
        </p:nvSpPr>
        <p:spPr>
          <a:xfrm>
            <a:off x="7532835" y="1420706"/>
            <a:ext cx="3466540" cy="4016587"/>
          </a:xfrm>
        </p:spPr>
        <p:txBody>
          <a:bodyPr>
            <a:normAutofit/>
          </a:bodyPr>
          <a:lstStyle/>
          <a:p>
            <a:r>
              <a:rPr lang="en-US" sz="3600"/>
              <a:t>New Patients</a:t>
            </a:r>
          </a:p>
        </p:txBody>
      </p:sp>
      <p:sp>
        <p:nvSpPr>
          <p:cNvPr id="3" name="Content Placeholder 2">
            <a:extLst>
              <a:ext uri="{FF2B5EF4-FFF2-40B4-BE49-F238E27FC236}">
                <a16:creationId xmlns:a16="http://schemas.microsoft.com/office/drawing/2014/main" id="{0B6F789A-D9BE-4E15-906B-616B6863B83B}"/>
              </a:ext>
            </a:extLst>
          </p:cNvPr>
          <p:cNvSpPr>
            <a:spLocks noGrp="1"/>
          </p:cNvSpPr>
          <p:nvPr>
            <p:ph idx="1"/>
          </p:nvPr>
        </p:nvSpPr>
        <p:spPr>
          <a:xfrm>
            <a:off x="1440519" y="1420706"/>
            <a:ext cx="5514758" cy="4016587"/>
          </a:xfrm>
        </p:spPr>
        <p:txBody>
          <a:bodyPr anchor="ctr">
            <a:normAutofit/>
          </a:bodyPr>
          <a:lstStyle/>
          <a:p>
            <a:r>
              <a:rPr lang="en-US" dirty="0">
                <a:solidFill>
                  <a:schemeClr val="tx1">
                    <a:lumMod val="75000"/>
                    <a:lumOff val="25000"/>
                  </a:schemeClr>
                </a:solidFill>
              </a:rPr>
              <a:t>Your buildings will be instructed to fax us the referrals for new pts along with a face sheet that should include demographics, insurance info, </a:t>
            </a:r>
            <a:r>
              <a:rPr lang="en-US" dirty="0" err="1">
                <a:solidFill>
                  <a:schemeClr val="tx1">
                    <a:lumMod val="75000"/>
                    <a:lumOff val="25000"/>
                  </a:schemeClr>
                </a:solidFill>
              </a:rPr>
              <a:t>etc</a:t>
            </a:r>
            <a:endParaRPr lang="en-US" dirty="0">
              <a:solidFill>
                <a:schemeClr val="tx1">
                  <a:lumMod val="75000"/>
                  <a:lumOff val="25000"/>
                </a:schemeClr>
              </a:solidFill>
            </a:endParaRPr>
          </a:p>
          <a:p>
            <a:r>
              <a:rPr lang="en-US" dirty="0">
                <a:solidFill>
                  <a:schemeClr val="tx1">
                    <a:lumMod val="75000"/>
                    <a:lumOff val="25000"/>
                  </a:schemeClr>
                </a:solidFill>
              </a:rPr>
              <a:t>Sometimes you will be asked to help get this info for your coordinator if they have exhausted other resources. If we don’t have insurance info we don’t get paid.</a:t>
            </a:r>
          </a:p>
          <a:p>
            <a:r>
              <a:rPr lang="en-US" dirty="0">
                <a:solidFill>
                  <a:schemeClr val="tx1">
                    <a:lumMod val="75000"/>
                    <a:lumOff val="25000"/>
                  </a:schemeClr>
                </a:solidFill>
              </a:rPr>
              <a:t>All new patients at AL’s, IL’s, and homes must sign a consent to treat. This is not necessary at SNF’s. </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20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26438D44-4E79-1343-8428-502CD2417250}"/>
              </a:ext>
            </a:extLst>
          </p:cNvPr>
          <p:cNvSpPr>
            <a:spLocks noGrp="1"/>
          </p:cNvSpPr>
          <p:nvPr>
            <p:ph type="title"/>
          </p:nvPr>
        </p:nvSpPr>
        <p:spPr>
          <a:xfrm>
            <a:off x="573409" y="559477"/>
            <a:ext cx="3765200" cy="5709931"/>
          </a:xfrm>
        </p:spPr>
        <p:txBody>
          <a:bodyPr>
            <a:normAutofit/>
          </a:bodyPr>
          <a:lstStyle/>
          <a:p>
            <a:pPr algn="ctr"/>
            <a:r>
              <a:rPr lang="en-US" sz="4400"/>
              <a:t>Getting Started: </a:t>
            </a:r>
          </a:p>
        </p:txBody>
      </p:sp>
      <p:sp>
        <p:nvSpPr>
          <p:cNvPr id="3" name="Content Placeholder 2">
            <a:extLst>
              <a:ext uri="{FF2B5EF4-FFF2-40B4-BE49-F238E27FC236}">
                <a16:creationId xmlns:a16="http://schemas.microsoft.com/office/drawing/2014/main" id="{658D1190-77F5-CE49-BCBC-93E66DBCF6BE}"/>
              </a:ext>
            </a:extLst>
          </p:cNvPr>
          <p:cNvSpPr>
            <a:spLocks noGrp="1"/>
          </p:cNvSpPr>
          <p:nvPr>
            <p:ph idx="1"/>
          </p:nvPr>
        </p:nvSpPr>
        <p:spPr>
          <a:xfrm>
            <a:off x="5478124" y="559477"/>
            <a:ext cx="5647076" cy="5475563"/>
          </a:xfrm>
        </p:spPr>
        <p:txBody>
          <a:bodyPr anchor="ctr">
            <a:normAutofit lnSpcReduction="10000"/>
          </a:bodyPr>
          <a:lstStyle/>
          <a:p>
            <a:r>
              <a:rPr lang="en-US" dirty="0"/>
              <a:t>Start by getting the following items to Angie/Tracy:</a:t>
            </a:r>
          </a:p>
          <a:p>
            <a:pPr lvl="1"/>
            <a:r>
              <a:rPr lang="en-US" dirty="0"/>
              <a:t>Resume updated with At Your Door listed as a job</a:t>
            </a:r>
          </a:p>
          <a:p>
            <a:pPr lvl="1"/>
            <a:r>
              <a:rPr lang="en-US" dirty="0"/>
              <a:t>Voided Check </a:t>
            </a:r>
          </a:p>
          <a:p>
            <a:pPr lvl="1"/>
            <a:r>
              <a:rPr lang="en-US" dirty="0"/>
              <a:t>W-9</a:t>
            </a:r>
          </a:p>
          <a:p>
            <a:pPr lvl="1"/>
            <a:r>
              <a:rPr lang="en-US" dirty="0"/>
              <a:t>Direct Deposit Sheet</a:t>
            </a:r>
          </a:p>
          <a:p>
            <a:pPr lvl="1"/>
            <a:r>
              <a:rPr lang="en-US" dirty="0"/>
              <a:t>Contract </a:t>
            </a:r>
          </a:p>
          <a:p>
            <a:pPr lvl="1"/>
            <a:r>
              <a:rPr lang="en-US" dirty="0"/>
              <a:t>SCA signed </a:t>
            </a:r>
          </a:p>
          <a:p>
            <a:pPr lvl="1"/>
            <a:r>
              <a:rPr lang="en-US" dirty="0"/>
              <a:t>Nursing license, APRN/PA license, any other licenses you may hold</a:t>
            </a:r>
          </a:p>
          <a:p>
            <a:pPr lvl="1"/>
            <a:r>
              <a:rPr lang="en-US" dirty="0"/>
              <a:t>CPR</a:t>
            </a:r>
          </a:p>
          <a:p>
            <a:pPr lvl="1"/>
            <a:r>
              <a:rPr lang="en-US" dirty="0"/>
              <a:t>DEA</a:t>
            </a:r>
          </a:p>
          <a:p>
            <a:pPr lvl="1"/>
            <a:r>
              <a:rPr lang="en-US" dirty="0"/>
              <a:t>NPI</a:t>
            </a:r>
          </a:p>
          <a:p>
            <a:pPr lvl="1"/>
            <a:r>
              <a:rPr lang="en-US" dirty="0"/>
              <a:t>TB Test</a:t>
            </a:r>
          </a:p>
          <a:p>
            <a:pPr lvl="1"/>
            <a:r>
              <a:rPr lang="en-US" dirty="0"/>
              <a:t>Emergency Contact Sheet</a:t>
            </a:r>
          </a:p>
          <a:p>
            <a:pPr lvl="1"/>
            <a:r>
              <a:rPr lang="en-US" dirty="0"/>
              <a:t>Drivers License </a:t>
            </a:r>
          </a:p>
          <a:p>
            <a:pPr lvl="1"/>
            <a:r>
              <a:rPr lang="en-US" dirty="0"/>
              <a:t>Complete Background Check </a:t>
            </a:r>
          </a:p>
          <a:p>
            <a:pPr lvl="1"/>
            <a:r>
              <a:rPr lang="en-US" dirty="0"/>
              <a:t>TB test </a:t>
            </a:r>
          </a:p>
          <a:p>
            <a:pPr lvl="1"/>
            <a:r>
              <a:rPr lang="en-US" dirty="0"/>
              <a:t>2 forms needed for Elation’s </a:t>
            </a:r>
            <a:r>
              <a:rPr lang="en-US" dirty="0" err="1"/>
              <a:t>asscess</a:t>
            </a:r>
            <a:r>
              <a:rPr lang="en-US" dirty="0"/>
              <a:t> </a:t>
            </a:r>
          </a:p>
          <a:p>
            <a:pPr lvl="1"/>
            <a:endParaRPr lang="en-US" dirty="0"/>
          </a:p>
        </p:txBody>
      </p:sp>
    </p:spTree>
    <p:extLst>
      <p:ext uri="{BB962C8B-B14F-4D97-AF65-F5344CB8AC3E}">
        <p14:creationId xmlns:p14="http://schemas.microsoft.com/office/powerpoint/2010/main" val="3774109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6"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7"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C793F645-6A60-4AAD-8F96-ACF130F35154}"/>
              </a:ext>
            </a:extLst>
          </p:cNvPr>
          <p:cNvSpPr>
            <a:spLocks noGrp="1"/>
          </p:cNvSpPr>
          <p:nvPr>
            <p:ph type="title"/>
          </p:nvPr>
        </p:nvSpPr>
        <p:spPr>
          <a:xfrm>
            <a:off x="1175512" y="870132"/>
            <a:ext cx="9792208" cy="1527078"/>
          </a:xfrm>
        </p:spPr>
        <p:txBody>
          <a:bodyPr vert="horz" lIns="91440" tIns="45720" rIns="91440" bIns="45720" rtlCol="0" anchor="ctr">
            <a:normAutofit/>
          </a:bodyPr>
          <a:lstStyle/>
          <a:p>
            <a:r>
              <a:rPr lang="en-US" dirty="0"/>
              <a:t>Psych NP referrals</a:t>
            </a:r>
          </a:p>
        </p:txBody>
      </p:sp>
      <p:sp>
        <p:nvSpPr>
          <p:cNvPr id="3" name="Text Placeholder 2">
            <a:extLst>
              <a:ext uri="{FF2B5EF4-FFF2-40B4-BE49-F238E27FC236}">
                <a16:creationId xmlns:a16="http://schemas.microsoft.com/office/drawing/2014/main" id="{88B606A0-CFE7-4625-9714-EAA9B69A2F0F}"/>
              </a:ext>
            </a:extLst>
          </p:cNvPr>
          <p:cNvSpPr>
            <a:spLocks noGrp="1"/>
          </p:cNvSpPr>
          <p:nvPr>
            <p:ph type="body" idx="4294967295"/>
          </p:nvPr>
        </p:nvSpPr>
        <p:spPr>
          <a:xfrm>
            <a:off x="1175512" y="2557849"/>
            <a:ext cx="9792208" cy="3407862"/>
          </a:xfrm>
        </p:spPr>
        <p:txBody>
          <a:bodyPr vert="horz" lIns="91440" tIns="45720" rIns="91440" bIns="45720" rtlCol="0">
            <a:normAutofit/>
          </a:bodyPr>
          <a:lstStyle/>
          <a:p>
            <a:pPr marL="342900">
              <a:spcBef>
                <a:spcPts val="0"/>
              </a:spcBef>
              <a:spcAft>
                <a:spcPts val="600"/>
              </a:spcAft>
            </a:pPr>
            <a:r>
              <a:rPr lang="en-US" spc="80" dirty="0"/>
              <a:t>All referrals require a signed psych consent to treat or if a new CTT has been completed it already includes psych</a:t>
            </a:r>
          </a:p>
          <a:p>
            <a:pPr marL="342900">
              <a:spcBef>
                <a:spcPts val="0"/>
              </a:spcBef>
              <a:spcAft>
                <a:spcPts val="600"/>
              </a:spcAft>
            </a:pPr>
            <a:r>
              <a:rPr lang="en-US" spc="80" dirty="0"/>
              <a:t>You will then send the referral to Tracy Vaughan &amp; Cheyenne Ford in Elation with reason for referral or fill out the referral sheet. </a:t>
            </a:r>
          </a:p>
          <a:p>
            <a:pPr marL="342900">
              <a:spcBef>
                <a:spcPts val="0"/>
              </a:spcBef>
              <a:spcAft>
                <a:spcPts val="600"/>
              </a:spcAft>
            </a:pPr>
            <a:r>
              <a:rPr lang="en-US" spc="80" dirty="0"/>
              <a:t>If you fill out the referral sheet you will send that along with the CTT to Cheyenne Ford and she will add them to the spread sheet and Elations to be seen. </a:t>
            </a:r>
          </a:p>
          <a:p>
            <a:pPr marL="342900">
              <a:spcBef>
                <a:spcPts val="0"/>
              </a:spcBef>
              <a:spcAft>
                <a:spcPts val="600"/>
              </a:spcAft>
            </a:pPr>
            <a:r>
              <a:rPr lang="en-US" spc="80" dirty="0"/>
              <a:t>Cheyenne will also tag the patient in Elation as “psych referral” and once they are seen by psych the tag will be changed to ”seen by psych” </a:t>
            </a:r>
          </a:p>
        </p:txBody>
      </p:sp>
    </p:spTree>
    <p:extLst>
      <p:ext uri="{BB962C8B-B14F-4D97-AF65-F5344CB8AC3E}">
        <p14:creationId xmlns:p14="http://schemas.microsoft.com/office/powerpoint/2010/main" val="184539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E698-0201-4576-BE1F-AD752BACBF36}"/>
              </a:ext>
            </a:extLst>
          </p:cNvPr>
          <p:cNvSpPr>
            <a:spLocks noGrp="1"/>
          </p:cNvSpPr>
          <p:nvPr>
            <p:ph type="title"/>
          </p:nvPr>
        </p:nvSpPr>
        <p:spPr/>
        <p:txBody>
          <a:bodyPr/>
          <a:lstStyle/>
          <a:p>
            <a:r>
              <a:rPr lang="en-US" dirty="0"/>
              <a:t>Wound np referral</a:t>
            </a:r>
          </a:p>
        </p:txBody>
      </p:sp>
      <p:sp>
        <p:nvSpPr>
          <p:cNvPr id="3" name="Text Placeholder 2">
            <a:extLst>
              <a:ext uri="{FF2B5EF4-FFF2-40B4-BE49-F238E27FC236}">
                <a16:creationId xmlns:a16="http://schemas.microsoft.com/office/drawing/2014/main" id="{991F00A2-AD7B-48ED-B440-207B498FF5D2}"/>
              </a:ext>
            </a:extLst>
          </p:cNvPr>
          <p:cNvSpPr>
            <a:spLocks noGrp="1"/>
          </p:cNvSpPr>
          <p:nvPr>
            <p:ph type="body" idx="1"/>
          </p:nvPr>
        </p:nvSpPr>
        <p:spPr/>
        <p:txBody>
          <a:bodyPr>
            <a:normAutofit fontScale="92500" lnSpcReduction="20000"/>
          </a:bodyPr>
          <a:lstStyle/>
          <a:p>
            <a:r>
              <a:rPr lang="en-US" dirty="0"/>
              <a:t>Please send referral in Elation to Tracy Vaughan &amp; Cheyenne Ford.  They will then assign to one of our wound NP’s.  Please give details of what is needed in this message. </a:t>
            </a:r>
          </a:p>
        </p:txBody>
      </p:sp>
    </p:spTree>
    <p:extLst>
      <p:ext uri="{BB962C8B-B14F-4D97-AF65-F5344CB8AC3E}">
        <p14:creationId xmlns:p14="http://schemas.microsoft.com/office/powerpoint/2010/main" val="632130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A8B4-9139-504B-BC1D-FE564E2F4857}"/>
              </a:ext>
            </a:extLst>
          </p:cNvPr>
          <p:cNvSpPr>
            <a:spLocks noGrp="1"/>
          </p:cNvSpPr>
          <p:nvPr>
            <p:ph type="title"/>
          </p:nvPr>
        </p:nvSpPr>
        <p:spPr/>
        <p:txBody>
          <a:bodyPr/>
          <a:lstStyle/>
          <a:p>
            <a:r>
              <a:rPr lang="en-US" dirty="0"/>
              <a:t>Billing Task </a:t>
            </a:r>
          </a:p>
        </p:txBody>
      </p:sp>
      <p:sp>
        <p:nvSpPr>
          <p:cNvPr id="3" name="Content Placeholder 2">
            <a:extLst>
              <a:ext uri="{FF2B5EF4-FFF2-40B4-BE49-F238E27FC236}">
                <a16:creationId xmlns:a16="http://schemas.microsoft.com/office/drawing/2014/main" id="{6FEBB78A-ED1C-9F4E-A627-53D422595D35}"/>
              </a:ext>
            </a:extLst>
          </p:cNvPr>
          <p:cNvSpPr>
            <a:spLocks noGrp="1"/>
          </p:cNvSpPr>
          <p:nvPr>
            <p:ph idx="1"/>
          </p:nvPr>
        </p:nvSpPr>
        <p:spPr/>
        <p:txBody>
          <a:bodyPr/>
          <a:lstStyle/>
          <a:p>
            <a:r>
              <a:rPr lang="en-US" dirty="0"/>
              <a:t>If you sign off on a note and billed the incorrect CPT code, please notify Cheyenne or Tracy immediately so they can fix the error.  </a:t>
            </a:r>
          </a:p>
          <a:p>
            <a:r>
              <a:rPr lang="en-US" dirty="0"/>
              <a:t>Tracy and Cheyenne go through billing tasks 2-3 times a week. </a:t>
            </a:r>
          </a:p>
          <a:p>
            <a:r>
              <a:rPr lang="en-US" dirty="0"/>
              <a:t>When there is an error in your billing it will generate a billing task. Tracy and Cheyenne go through those and will send you a message in Elation with the error and ask for corrections. </a:t>
            </a:r>
          </a:p>
          <a:p>
            <a:r>
              <a:rPr lang="en-US" dirty="0"/>
              <a:t>Please respond to those billing task messages as soon as you can so we can update the billing to get paid. </a:t>
            </a:r>
          </a:p>
          <a:p>
            <a:r>
              <a:rPr lang="en-US" dirty="0"/>
              <a:t>We would like these to be addressed within 48 hours. </a:t>
            </a:r>
          </a:p>
        </p:txBody>
      </p:sp>
    </p:spTree>
    <p:extLst>
      <p:ext uri="{BB962C8B-B14F-4D97-AF65-F5344CB8AC3E}">
        <p14:creationId xmlns:p14="http://schemas.microsoft.com/office/powerpoint/2010/main" val="420275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29B8202-D0D2-5945-AFA0-7B06D308D85D}"/>
              </a:ext>
            </a:extLst>
          </p:cNvPr>
          <p:cNvSpPr>
            <a:spLocks noGrp="1"/>
          </p:cNvSpPr>
          <p:nvPr>
            <p:ph type="title"/>
          </p:nvPr>
        </p:nvSpPr>
        <p:spPr>
          <a:xfrm>
            <a:off x="3844616" y="881210"/>
            <a:ext cx="7417925" cy="1517035"/>
          </a:xfrm>
        </p:spPr>
        <p:txBody>
          <a:bodyPr>
            <a:normAutofit/>
          </a:bodyPr>
          <a:lstStyle/>
          <a:p>
            <a:r>
              <a:rPr lang="en-US" dirty="0">
                <a:solidFill>
                  <a:schemeClr val="tx1">
                    <a:lumMod val="75000"/>
                    <a:lumOff val="25000"/>
                  </a:schemeClr>
                </a:solidFill>
              </a:rPr>
              <a:t>Medicare Wellness Visits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5" name="Content Placeholder 4">
            <a:extLst>
              <a:ext uri="{FF2B5EF4-FFF2-40B4-BE49-F238E27FC236}">
                <a16:creationId xmlns:a16="http://schemas.microsoft.com/office/drawing/2014/main" id="{BCF1B321-FE97-2F42-936F-10700ECD4BBC}"/>
              </a:ext>
            </a:extLst>
          </p:cNvPr>
          <p:cNvSpPr>
            <a:spLocks noGrp="1"/>
          </p:cNvSpPr>
          <p:nvPr>
            <p:ph idx="1"/>
          </p:nvPr>
        </p:nvSpPr>
        <p:spPr>
          <a:xfrm>
            <a:off x="3844616" y="2626840"/>
            <a:ext cx="7245103" cy="3131777"/>
          </a:xfrm>
        </p:spPr>
        <p:txBody>
          <a:bodyPr>
            <a:normAutofit fontScale="85000" lnSpcReduction="20000"/>
          </a:bodyPr>
          <a:lstStyle/>
          <a:p>
            <a:r>
              <a:rPr lang="en-US" dirty="0">
                <a:solidFill>
                  <a:schemeClr val="tx1">
                    <a:lumMod val="75000"/>
                    <a:lumOff val="25000"/>
                  </a:schemeClr>
                </a:solidFill>
              </a:rPr>
              <a:t>All patient’s have to be checked in Medicare portal to determine patient’s eligibility</a:t>
            </a:r>
          </a:p>
          <a:p>
            <a:r>
              <a:rPr lang="en-US" dirty="0">
                <a:solidFill>
                  <a:schemeClr val="tx1">
                    <a:lumMod val="75000"/>
                    <a:lumOff val="25000"/>
                  </a:schemeClr>
                </a:solidFill>
              </a:rPr>
              <a:t>Cheyenne has created spread sheet list with buildings and patient’s who are eligible for wellness visits. This list includes date of eligibility and what billing code to use </a:t>
            </a:r>
          </a:p>
          <a:p>
            <a:r>
              <a:rPr lang="en-US" dirty="0">
                <a:solidFill>
                  <a:schemeClr val="tx1">
                    <a:lumMod val="75000"/>
                    <a:lumOff val="25000"/>
                  </a:schemeClr>
                </a:solidFill>
              </a:rPr>
              <a:t>Please follow the list as every patient in that building has been checked. If you have a new patient your coordinator can look them up and add them to the list </a:t>
            </a: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https://</a:t>
            </a:r>
            <a:r>
              <a:rPr lang="en-US" dirty="0" err="1">
                <a:solidFill>
                  <a:schemeClr val="tx1">
                    <a:lumMod val="75000"/>
                    <a:lumOff val="25000"/>
                  </a:schemeClr>
                </a:solidFill>
              </a:rPr>
              <a:t>www.cms.gov</a:t>
            </a:r>
            <a:r>
              <a:rPr lang="en-US" dirty="0">
                <a:solidFill>
                  <a:schemeClr val="tx1">
                    <a:lumMod val="75000"/>
                    <a:lumOff val="25000"/>
                  </a:schemeClr>
                </a:solidFill>
              </a:rPr>
              <a:t>/Outreach-and-Education/Medicare-Learning-Network-MLN/</a:t>
            </a:r>
            <a:r>
              <a:rPr lang="en-US" dirty="0" err="1">
                <a:solidFill>
                  <a:schemeClr val="tx1">
                    <a:lumMod val="75000"/>
                    <a:lumOff val="25000"/>
                  </a:schemeClr>
                </a:solidFill>
              </a:rPr>
              <a:t>MLNProducts</a:t>
            </a:r>
            <a:r>
              <a:rPr lang="en-US" dirty="0">
                <a:solidFill>
                  <a:schemeClr val="tx1">
                    <a:lumMod val="75000"/>
                    <a:lumOff val="25000"/>
                  </a:schemeClr>
                </a:solidFill>
              </a:rPr>
              <a:t>/preventive-services/</a:t>
            </a:r>
            <a:r>
              <a:rPr lang="en-US" dirty="0" err="1">
                <a:solidFill>
                  <a:schemeClr val="tx1">
                    <a:lumMod val="75000"/>
                    <a:lumOff val="25000"/>
                  </a:schemeClr>
                </a:solidFill>
              </a:rPr>
              <a:t>medicare</a:t>
            </a:r>
            <a:r>
              <a:rPr lang="en-US" dirty="0">
                <a:solidFill>
                  <a:schemeClr val="tx1">
                    <a:lumMod val="75000"/>
                    <a:lumOff val="25000"/>
                  </a:schemeClr>
                </a:solidFill>
              </a:rPr>
              <a:t>-wellness-</a:t>
            </a:r>
            <a:r>
              <a:rPr lang="en-US" dirty="0" err="1">
                <a:solidFill>
                  <a:schemeClr val="tx1">
                    <a:lumMod val="75000"/>
                    <a:lumOff val="25000"/>
                  </a:schemeClr>
                </a:solidFill>
              </a:rPr>
              <a:t>visits.html</a:t>
            </a:r>
            <a:endParaRPr lang="en-US" dirty="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1896816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7B22-6FA4-D546-8014-835CBAE1D679}"/>
              </a:ext>
            </a:extLst>
          </p:cNvPr>
          <p:cNvSpPr>
            <a:spLocks noGrp="1"/>
          </p:cNvSpPr>
          <p:nvPr>
            <p:ph type="title"/>
          </p:nvPr>
        </p:nvSpPr>
        <p:spPr>
          <a:xfrm>
            <a:off x="1201003" y="197893"/>
            <a:ext cx="10058400" cy="1371600"/>
          </a:xfrm>
        </p:spPr>
        <p:txBody>
          <a:bodyPr/>
          <a:lstStyle/>
          <a:p>
            <a:pPr algn="ctr"/>
            <a:r>
              <a:rPr lang="en-US" dirty="0"/>
              <a:t>Initial Wellness Visit</a:t>
            </a:r>
          </a:p>
        </p:txBody>
      </p:sp>
      <p:sp>
        <p:nvSpPr>
          <p:cNvPr id="4" name="Content Placeholder 3">
            <a:extLst>
              <a:ext uri="{FF2B5EF4-FFF2-40B4-BE49-F238E27FC236}">
                <a16:creationId xmlns:a16="http://schemas.microsoft.com/office/drawing/2014/main" id="{BAD71170-851C-334F-A2CA-28D7FB63A1DA}"/>
              </a:ext>
            </a:extLst>
          </p:cNvPr>
          <p:cNvSpPr>
            <a:spLocks noGrp="1"/>
          </p:cNvSpPr>
          <p:nvPr>
            <p:ph sz="half" idx="2"/>
          </p:nvPr>
        </p:nvSpPr>
        <p:spPr>
          <a:xfrm>
            <a:off x="325272" y="1201003"/>
            <a:ext cx="11809862" cy="5268035"/>
          </a:xfrm>
        </p:spPr>
        <p:txBody>
          <a:bodyPr>
            <a:noAutofit/>
          </a:bodyPr>
          <a:lstStyle/>
          <a:p>
            <a:pPr marL="342900" indent="-342900">
              <a:buFont typeface="+mj-lt"/>
              <a:buAutoNum type="arabicPeriod"/>
            </a:pPr>
            <a:r>
              <a:rPr lang="en-US" sz="1000" dirty="0"/>
              <a:t>Preform Health Risk Assessment</a:t>
            </a:r>
          </a:p>
          <a:p>
            <a:pPr lvl="1"/>
            <a:r>
              <a:rPr lang="en-US" sz="1000" dirty="0"/>
              <a:t>At min the following must be included: Demographics, Health Status, Psychosocial risk’s, Behavioral Risk, Activities of Daily Living</a:t>
            </a:r>
          </a:p>
          <a:p>
            <a:pPr marL="342900" indent="-342900">
              <a:buFont typeface="+mj-lt"/>
              <a:buAutoNum type="arabicPeriod"/>
            </a:pPr>
            <a:r>
              <a:rPr lang="en-US" sz="1000" dirty="0"/>
              <a:t>Establish </a:t>
            </a:r>
            <a:r>
              <a:rPr lang="en-US" sz="1000" dirty="0" err="1"/>
              <a:t>pt’s</a:t>
            </a:r>
            <a:r>
              <a:rPr lang="en-US" sz="1000" dirty="0"/>
              <a:t> medical and family hx </a:t>
            </a:r>
          </a:p>
          <a:p>
            <a:pPr lvl="1"/>
            <a:r>
              <a:rPr lang="en-US" sz="1000" dirty="0"/>
              <a:t>Includes past medical hx, surgical hx, family hx, social hx, medication list, allergies </a:t>
            </a:r>
          </a:p>
          <a:p>
            <a:pPr marL="342900" indent="-342900">
              <a:buFont typeface="+mj-lt"/>
              <a:buAutoNum type="arabicPeriod"/>
            </a:pPr>
            <a:r>
              <a:rPr lang="en-US" sz="1000" dirty="0"/>
              <a:t>Establish list of current providers and suppliers</a:t>
            </a:r>
          </a:p>
          <a:p>
            <a:pPr lvl="1"/>
            <a:r>
              <a:rPr lang="en-US" sz="1000" dirty="0"/>
              <a:t>Include current providers who regularly provider medical care, ex: hospice, cardiologist, </a:t>
            </a:r>
            <a:r>
              <a:rPr lang="en-US" sz="1000" dirty="0" err="1"/>
              <a:t>ect</a:t>
            </a:r>
            <a:r>
              <a:rPr lang="en-US" sz="1000" dirty="0"/>
              <a:t>. </a:t>
            </a:r>
          </a:p>
          <a:p>
            <a:pPr marL="342900" indent="-342900">
              <a:buFont typeface="+mj-lt"/>
              <a:buAutoNum type="arabicPeriod"/>
            </a:pPr>
            <a:r>
              <a:rPr lang="en-US" sz="1000" dirty="0"/>
              <a:t>Measure</a:t>
            </a:r>
          </a:p>
          <a:p>
            <a:pPr lvl="1"/>
            <a:r>
              <a:rPr lang="en-US" sz="1000" dirty="0"/>
              <a:t>Height, Weight, BMI, Blood pressure </a:t>
            </a:r>
          </a:p>
          <a:p>
            <a:pPr marL="342900" indent="-342900">
              <a:buFont typeface="+mj-lt"/>
              <a:buAutoNum type="arabicPeriod"/>
            </a:pPr>
            <a:r>
              <a:rPr lang="en-US" sz="1000" dirty="0"/>
              <a:t>Detect any cognitive impairment </a:t>
            </a:r>
          </a:p>
          <a:p>
            <a:pPr lvl="1"/>
            <a:r>
              <a:rPr lang="en-US" sz="1000" dirty="0"/>
              <a:t>Assess by direct observation, information from family and caregivers, complete cognitive assessment </a:t>
            </a:r>
          </a:p>
          <a:p>
            <a:pPr marL="342900" indent="-342900">
              <a:buFont typeface="+mj-lt"/>
              <a:buAutoNum type="arabicPeriod"/>
            </a:pPr>
            <a:r>
              <a:rPr lang="en-US" sz="1000" dirty="0"/>
              <a:t>Review </a:t>
            </a:r>
            <a:r>
              <a:rPr lang="en-US" sz="1000" dirty="0" err="1"/>
              <a:t>pt’s</a:t>
            </a:r>
            <a:r>
              <a:rPr lang="en-US" sz="1000" dirty="0"/>
              <a:t> potential depression risk factors</a:t>
            </a:r>
          </a:p>
          <a:p>
            <a:pPr lvl="1"/>
            <a:r>
              <a:rPr lang="en-US" sz="1000" dirty="0"/>
              <a:t>Complete a depression screening </a:t>
            </a:r>
          </a:p>
          <a:p>
            <a:pPr marL="342900" indent="-342900">
              <a:buFont typeface="+mj-lt"/>
              <a:buAutoNum type="arabicPeriod"/>
            </a:pPr>
            <a:r>
              <a:rPr lang="en-US" sz="1000" dirty="0"/>
              <a:t>Review function ability and level of safety </a:t>
            </a:r>
          </a:p>
          <a:p>
            <a:pPr lvl="1"/>
            <a:r>
              <a:rPr lang="en-US" sz="1000" dirty="0"/>
              <a:t>Ability to preform ADL’s, Fall Risk assessment, Hearing impairment, Home safety </a:t>
            </a:r>
          </a:p>
          <a:p>
            <a:pPr marL="342900" indent="-342900">
              <a:buFont typeface="+mj-lt"/>
              <a:buAutoNum type="arabicPeriod"/>
            </a:pPr>
            <a:r>
              <a:rPr lang="en-US" sz="1000" dirty="0"/>
              <a:t>Establish screening schedule for </a:t>
            </a:r>
            <a:r>
              <a:rPr lang="en-US" sz="1000" dirty="0" err="1"/>
              <a:t>pt’s</a:t>
            </a:r>
            <a:r>
              <a:rPr lang="en-US" sz="1000" dirty="0"/>
              <a:t> 5-10yr checklist </a:t>
            </a:r>
          </a:p>
          <a:p>
            <a:pPr lvl="1"/>
            <a:r>
              <a:rPr lang="en-US" sz="1000" dirty="0"/>
              <a:t>Age-appropriate preventative services, immunizations </a:t>
            </a:r>
          </a:p>
          <a:p>
            <a:pPr marL="342900" indent="-342900">
              <a:buFont typeface="+mj-lt"/>
              <a:buAutoNum type="arabicPeriod"/>
            </a:pPr>
            <a:r>
              <a:rPr lang="en-US" sz="1000" dirty="0"/>
              <a:t>Establish list of risk factors</a:t>
            </a:r>
          </a:p>
          <a:p>
            <a:pPr lvl="1"/>
            <a:r>
              <a:rPr lang="en-US" sz="1000" dirty="0"/>
              <a:t>Mental health conditions including depression, substance use d/o, cognitive impairments, Blood pressure, Obesity, </a:t>
            </a:r>
            <a:r>
              <a:rPr lang="en-US" sz="1000" dirty="0" err="1"/>
              <a:t>ect</a:t>
            </a:r>
            <a:r>
              <a:rPr lang="en-US" sz="1000" dirty="0"/>
              <a:t>, include treatment options associated risks and benefits </a:t>
            </a:r>
          </a:p>
          <a:p>
            <a:pPr marL="342900" indent="-342900">
              <a:buFont typeface="+mj-lt"/>
              <a:buAutoNum type="arabicPeriod"/>
            </a:pPr>
            <a:r>
              <a:rPr lang="en-US" sz="1000" dirty="0"/>
              <a:t>Provide personalized health advice and appropriate referrals </a:t>
            </a:r>
          </a:p>
          <a:p>
            <a:pPr lvl="1"/>
            <a:r>
              <a:rPr lang="en-US" sz="1000" dirty="0"/>
              <a:t>Fall prevention, nutrition, physical activity, tobacco-use cessation, weight loss, cognition </a:t>
            </a:r>
          </a:p>
          <a:p>
            <a:pPr marL="342900" indent="-342900">
              <a:buFont typeface="+mj-lt"/>
              <a:buAutoNum type="arabicPeriod"/>
            </a:pPr>
            <a:r>
              <a:rPr lang="en-US" sz="1000" dirty="0"/>
              <a:t>Provide Advance Care Planning (cannot be done on hospice </a:t>
            </a:r>
            <a:r>
              <a:rPr lang="en-US" sz="1000" dirty="0" err="1"/>
              <a:t>pt’s</a:t>
            </a:r>
            <a:r>
              <a:rPr lang="en-US" sz="1000" dirty="0"/>
              <a:t>) </a:t>
            </a:r>
          </a:p>
          <a:p>
            <a:pPr lvl="1"/>
            <a:r>
              <a:rPr lang="en-US" sz="1000" dirty="0"/>
              <a:t>Preparation of advance directive, future care decisions they might need to make, caregiver identification, explanation of advance directives (may need to complete forms) </a:t>
            </a:r>
          </a:p>
          <a:p>
            <a:pPr marL="274320" lvl="1" indent="0">
              <a:buNone/>
            </a:pPr>
            <a:br>
              <a:rPr lang="en-US" sz="1000" dirty="0"/>
            </a:br>
            <a:br>
              <a:rPr lang="en-US" sz="1000" dirty="0"/>
            </a:br>
            <a:endParaRPr lang="en-US" sz="1000" dirty="0"/>
          </a:p>
        </p:txBody>
      </p:sp>
    </p:spTree>
    <p:extLst>
      <p:ext uri="{BB962C8B-B14F-4D97-AF65-F5344CB8AC3E}">
        <p14:creationId xmlns:p14="http://schemas.microsoft.com/office/powerpoint/2010/main" val="294849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5" name="Rectangle 14">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7" name="Title 6">
            <a:extLst>
              <a:ext uri="{FF2B5EF4-FFF2-40B4-BE49-F238E27FC236}">
                <a16:creationId xmlns:a16="http://schemas.microsoft.com/office/drawing/2014/main" id="{AF307093-DDD0-E146-B2D2-1FE3B0F7D228}"/>
              </a:ext>
            </a:extLst>
          </p:cNvPr>
          <p:cNvSpPr>
            <a:spLocks noGrp="1"/>
          </p:cNvSpPr>
          <p:nvPr>
            <p:ph type="title"/>
          </p:nvPr>
        </p:nvSpPr>
        <p:spPr>
          <a:xfrm>
            <a:off x="1199896" y="153900"/>
            <a:ext cx="9792208" cy="1527078"/>
          </a:xfrm>
        </p:spPr>
        <p:txBody>
          <a:bodyPr>
            <a:normAutofit/>
          </a:bodyPr>
          <a:lstStyle/>
          <a:p>
            <a:pPr algn="ctr"/>
            <a:r>
              <a:rPr lang="en-US" dirty="0"/>
              <a:t>Annual Wellness Visit  </a:t>
            </a:r>
          </a:p>
        </p:txBody>
      </p:sp>
      <p:sp>
        <p:nvSpPr>
          <p:cNvPr id="8" name="Content Placeholder 7">
            <a:extLst>
              <a:ext uri="{FF2B5EF4-FFF2-40B4-BE49-F238E27FC236}">
                <a16:creationId xmlns:a16="http://schemas.microsoft.com/office/drawing/2014/main" id="{90700B69-6007-A743-B424-CDA1560DEC21}"/>
              </a:ext>
            </a:extLst>
          </p:cNvPr>
          <p:cNvSpPr>
            <a:spLocks noGrp="1"/>
          </p:cNvSpPr>
          <p:nvPr>
            <p:ph idx="1"/>
          </p:nvPr>
        </p:nvSpPr>
        <p:spPr>
          <a:xfrm>
            <a:off x="457200" y="1337732"/>
            <a:ext cx="11475720" cy="5366367"/>
          </a:xfrm>
        </p:spPr>
        <p:txBody>
          <a:bodyPr>
            <a:normAutofit/>
          </a:bodyPr>
          <a:lstStyle/>
          <a:p>
            <a:pPr marL="342900" indent="-342900">
              <a:buFont typeface="+mj-lt"/>
              <a:buAutoNum type="arabicPeriod"/>
            </a:pPr>
            <a:r>
              <a:rPr lang="en-US" sz="1000" dirty="0"/>
              <a:t>Update Health Risk Assessment</a:t>
            </a:r>
          </a:p>
          <a:p>
            <a:pPr lvl="1"/>
            <a:r>
              <a:rPr lang="en-US" sz="1000" dirty="0"/>
              <a:t>At min the following must be included: Demographics, Health Status, Psychosocial risk’s, Behavioral Risk, Activities of Daily Living</a:t>
            </a:r>
          </a:p>
          <a:p>
            <a:pPr marL="342900" indent="-342900">
              <a:buFont typeface="+mj-lt"/>
              <a:buAutoNum type="arabicPeriod"/>
            </a:pPr>
            <a:r>
              <a:rPr lang="en-US" sz="1000" dirty="0"/>
              <a:t>Update </a:t>
            </a:r>
            <a:r>
              <a:rPr lang="en-US" sz="1000" dirty="0" err="1"/>
              <a:t>pt’s</a:t>
            </a:r>
            <a:r>
              <a:rPr lang="en-US" sz="1000" dirty="0"/>
              <a:t> medical and family hx </a:t>
            </a:r>
          </a:p>
          <a:p>
            <a:pPr lvl="1"/>
            <a:r>
              <a:rPr lang="en-US" sz="1000" dirty="0"/>
              <a:t>Includes past medical hx, surgical hx, family hx, social hx, medication list, allergies </a:t>
            </a:r>
          </a:p>
          <a:p>
            <a:pPr marL="342900" indent="-342900">
              <a:buFont typeface="+mj-lt"/>
              <a:buAutoNum type="arabicPeriod"/>
            </a:pPr>
            <a:r>
              <a:rPr lang="en-US" sz="1000" dirty="0"/>
              <a:t>Update list of current providers and suppliers</a:t>
            </a:r>
          </a:p>
          <a:p>
            <a:pPr lvl="1"/>
            <a:r>
              <a:rPr lang="en-US" sz="1000" dirty="0"/>
              <a:t>Include current providers who regularly provider medical care, ex: hospice, cardiologist, </a:t>
            </a:r>
            <a:r>
              <a:rPr lang="en-US" sz="1000" dirty="0" err="1"/>
              <a:t>ect</a:t>
            </a:r>
            <a:r>
              <a:rPr lang="en-US" sz="1000" dirty="0"/>
              <a:t>. </a:t>
            </a:r>
          </a:p>
          <a:p>
            <a:pPr marL="342900" indent="-342900">
              <a:buFont typeface="+mj-lt"/>
              <a:buAutoNum type="arabicPeriod"/>
            </a:pPr>
            <a:r>
              <a:rPr lang="en-US" sz="1000" dirty="0"/>
              <a:t>Measure</a:t>
            </a:r>
          </a:p>
          <a:p>
            <a:pPr lvl="1"/>
            <a:r>
              <a:rPr lang="en-US" sz="1000" dirty="0"/>
              <a:t>Height, Weight, BMI, Blood pressure </a:t>
            </a:r>
          </a:p>
          <a:p>
            <a:pPr marL="342900" indent="-342900">
              <a:buFont typeface="+mj-lt"/>
              <a:buAutoNum type="arabicPeriod"/>
            </a:pPr>
            <a:r>
              <a:rPr lang="en-US" sz="1000" dirty="0"/>
              <a:t>Detect any cognitive impairment </a:t>
            </a:r>
          </a:p>
          <a:p>
            <a:pPr lvl="1"/>
            <a:r>
              <a:rPr lang="en-US" sz="1000" dirty="0"/>
              <a:t>Assess by direct observation, information from family and caregivers, complete cognitive assessment </a:t>
            </a:r>
          </a:p>
          <a:p>
            <a:pPr marL="342900" indent="-342900">
              <a:buFont typeface="+mj-lt"/>
              <a:buAutoNum type="arabicPeriod"/>
            </a:pPr>
            <a:r>
              <a:rPr lang="en-US" sz="1000" dirty="0"/>
              <a:t>Update screening schedule for </a:t>
            </a:r>
            <a:r>
              <a:rPr lang="en-US" sz="1000" dirty="0" err="1"/>
              <a:t>pt’s</a:t>
            </a:r>
            <a:r>
              <a:rPr lang="en-US" sz="1000" dirty="0"/>
              <a:t> 5-10yr checklist </a:t>
            </a:r>
          </a:p>
          <a:p>
            <a:pPr lvl="1"/>
            <a:r>
              <a:rPr lang="en-US" sz="1000" dirty="0"/>
              <a:t>Age-appropriate preventative services, immunizations </a:t>
            </a:r>
          </a:p>
          <a:p>
            <a:pPr marL="342900" indent="-342900">
              <a:buFont typeface="+mj-lt"/>
              <a:buAutoNum type="arabicPeriod"/>
            </a:pPr>
            <a:r>
              <a:rPr lang="en-US" sz="1000" dirty="0"/>
              <a:t>Update list of risk factors</a:t>
            </a:r>
          </a:p>
          <a:p>
            <a:pPr lvl="1"/>
            <a:r>
              <a:rPr lang="en-US" sz="1000" dirty="0"/>
              <a:t>Mental health conditions including depression, substance use d/o, cognitive impairments, Blood pressure, Obesity, </a:t>
            </a:r>
            <a:r>
              <a:rPr lang="en-US" sz="1000" dirty="0" err="1"/>
              <a:t>ect</a:t>
            </a:r>
            <a:r>
              <a:rPr lang="en-US" sz="1000" dirty="0"/>
              <a:t>, include treatment options associated risks and benefits </a:t>
            </a:r>
          </a:p>
          <a:p>
            <a:pPr marL="342900" indent="-342900">
              <a:buFont typeface="+mj-lt"/>
              <a:buAutoNum type="arabicPeriod"/>
            </a:pPr>
            <a:r>
              <a:rPr lang="en-US" sz="1000" dirty="0"/>
              <a:t>Provide and Update personalized health advice and appropriate referrals </a:t>
            </a:r>
          </a:p>
          <a:p>
            <a:pPr lvl="1"/>
            <a:r>
              <a:rPr lang="en-US" sz="1000" dirty="0"/>
              <a:t>Fall prevention, nutrition, physical activity, tobacco-use cessation, weight loss, cognition </a:t>
            </a:r>
          </a:p>
          <a:p>
            <a:pPr marL="342900" indent="-342900">
              <a:buFont typeface="+mj-lt"/>
              <a:buAutoNum type="arabicPeriod"/>
            </a:pPr>
            <a:r>
              <a:rPr lang="en-US" sz="1000" dirty="0"/>
              <a:t>Provide Advance Care Planning (cannot be done on hospice </a:t>
            </a:r>
            <a:r>
              <a:rPr lang="en-US" sz="1000" dirty="0" err="1"/>
              <a:t>pt’s</a:t>
            </a:r>
            <a:r>
              <a:rPr lang="en-US" sz="1000" dirty="0"/>
              <a:t>) </a:t>
            </a:r>
          </a:p>
          <a:p>
            <a:pPr lvl="1"/>
            <a:r>
              <a:rPr lang="en-US" sz="1000" dirty="0"/>
              <a:t>Preparation of advance directive, future care decisions they might need to make, caregiver identification, explanation of advance directives (may need to complete forms) </a:t>
            </a:r>
          </a:p>
          <a:p>
            <a:endParaRPr lang="en-US" dirty="0"/>
          </a:p>
        </p:txBody>
      </p:sp>
    </p:spTree>
    <p:extLst>
      <p:ext uri="{BB962C8B-B14F-4D97-AF65-F5344CB8AC3E}">
        <p14:creationId xmlns:p14="http://schemas.microsoft.com/office/powerpoint/2010/main" val="3990834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8D9FF8C-C15C-1247-B6EA-65F417E553E5}"/>
              </a:ext>
            </a:extLst>
          </p:cNvPr>
          <p:cNvSpPr>
            <a:spLocks noGrp="1"/>
          </p:cNvSpPr>
          <p:nvPr>
            <p:ph type="title"/>
          </p:nvPr>
        </p:nvSpPr>
        <p:spPr>
          <a:xfrm>
            <a:off x="7532835" y="1420706"/>
            <a:ext cx="3466540" cy="4016587"/>
          </a:xfrm>
        </p:spPr>
        <p:txBody>
          <a:bodyPr>
            <a:normAutofit/>
          </a:bodyPr>
          <a:lstStyle/>
          <a:p>
            <a:r>
              <a:rPr lang="en-US" sz="3600" dirty="0"/>
              <a:t>Billing Codes</a:t>
            </a:r>
          </a:p>
        </p:txBody>
      </p:sp>
      <p:sp>
        <p:nvSpPr>
          <p:cNvPr id="3" name="Content Placeholder 2">
            <a:extLst>
              <a:ext uri="{FF2B5EF4-FFF2-40B4-BE49-F238E27FC236}">
                <a16:creationId xmlns:a16="http://schemas.microsoft.com/office/drawing/2014/main" id="{F56428D8-E62E-DF4A-86EB-AB4B747CB470}"/>
              </a:ext>
            </a:extLst>
          </p:cNvPr>
          <p:cNvSpPr>
            <a:spLocks noGrp="1"/>
          </p:cNvSpPr>
          <p:nvPr>
            <p:ph idx="1"/>
          </p:nvPr>
        </p:nvSpPr>
        <p:spPr>
          <a:xfrm>
            <a:off x="1440518" y="1420706"/>
            <a:ext cx="5696725" cy="4660054"/>
          </a:xfrm>
        </p:spPr>
        <p:txBody>
          <a:bodyPr anchor="ctr">
            <a:normAutofit/>
          </a:bodyPr>
          <a:lstStyle/>
          <a:p>
            <a:r>
              <a:rPr lang="en-US" dirty="0">
                <a:solidFill>
                  <a:schemeClr val="tx1">
                    <a:lumMod val="75000"/>
                    <a:lumOff val="25000"/>
                  </a:schemeClr>
                </a:solidFill>
              </a:rPr>
              <a:t>Initial Wellness Visit: G0438 </a:t>
            </a:r>
          </a:p>
          <a:p>
            <a:r>
              <a:rPr lang="en-US" dirty="0">
                <a:solidFill>
                  <a:schemeClr val="tx1">
                    <a:lumMod val="75000"/>
                    <a:lumOff val="25000"/>
                  </a:schemeClr>
                </a:solidFill>
              </a:rPr>
              <a:t>Annual Wellness Visit: G0439 </a:t>
            </a:r>
          </a:p>
          <a:p>
            <a:r>
              <a:rPr lang="en-US" dirty="0">
                <a:solidFill>
                  <a:schemeClr val="tx1">
                    <a:lumMod val="75000"/>
                    <a:lumOff val="25000"/>
                  </a:schemeClr>
                </a:solidFill>
              </a:rPr>
              <a:t>Advance care planning: 99497 (any dx code)</a:t>
            </a:r>
          </a:p>
          <a:p>
            <a:r>
              <a:rPr lang="en-US" dirty="0">
                <a:solidFill>
                  <a:schemeClr val="tx1">
                    <a:lumMod val="75000"/>
                    <a:lumOff val="25000"/>
                  </a:schemeClr>
                </a:solidFill>
              </a:rPr>
              <a:t>Impacted Cerumen: 69210 (must be ear specific)</a:t>
            </a:r>
          </a:p>
          <a:p>
            <a:r>
              <a:rPr lang="en-US" dirty="0">
                <a:solidFill>
                  <a:schemeClr val="tx1">
                    <a:lumMod val="75000"/>
                    <a:lumOff val="25000"/>
                  </a:schemeClr>
                </a:solidFill>
              </a:rPr>
              <a:t>Smoking Cessation: </a:t>
            </a:r>
          </a:p>
          <a:p>
            <a:pPr lvl="1"/>
            <a:r>
              <a:rPr lang="en-US" dirty="0">
                <a:solidFill>
                  <a:schemeClr val="tx1">
                    <a:lumMod val="75000"/>
                    <a:lumOff val="25000"/>
                  </a:schemeClr>
                </a:solidFill>
              </a:rPr>
              <a:t>99406 3-10mins</a:t>
            </a:r>
          </a:p>
          <a:p>
            <a:pPr lvl="1"/>
            <a:r>
              <a:rPr lang="en-US" dirty="0">
                <a:solidFill>
                  <a:schemeClr val="tx1">
                    <a:lumMod val="75000"/>
                    <a:lumOff val="25000"/>
                  </a:schemeClr>
                </a:solidFill>
              </a:rPr>
              <a:t>99407 &gt;10mins </a:t>
            </a:r>
          </a:p>
          <a:p>
            <a:pPr marL="274320" lvl="1" indent="0">
              <a:buNone/>
            </a:pPr>
            <a:endParaRPr lang="en-US" dirty="0">
              <a:solidFill>
                <a:schemeClr val="tx1">
                  <a:lumMod val="75000"/>
                  <a:lumOff val="25000"/>
                </a:schemeClr>
              </a:solidFill>
            </a:endParaRPr>
          </a:p>
          <a:p>
            <a:pPr lvl="1"/>
            <a:endParaRPr lang="en-US" dirty="0">
              <a:solidFill>
                <a:schemeClr val="tx1">
                  <a:lumMod val="75000"/>
                  <a:lumOff val="25000"/>
                </a:schemeClr>
              </a:solidFill>
            </a:endParaRPr>
          </a:p>
          <a:p>
            <a:endParaRPr lang="en-US" dirty="0">
              <a:solidFill>
                <a:schemeClr val="tx1">
                  <a:lumMod val="75000"/>
                  <a:lumOff val="25000"/>
                </a:schemeClr>
              </a:solidFill>
            </a:endParaRP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316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ED18C4-67E3-43CE-9EC7-3809C35EE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FBE714BB-FFC1-4759-9828-5B89BFD78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ln w="6350" cap="flat" cmpd="sng" algn="ctr">
            <a:noFill/>
            <a:prstDash val="solid"/>
          </a:ln>
          <a:effectLst>
            <a:softEdge rad="0"/>
          </a:effectLst>
        </p:spPr>
      </p:sp>
      <p:sp>
        <p:nvSpPr>
          <p:cNvPr id="12" name="Rectangle 11">
            <a:extLst>
              <a:ext uri="{FF2B5EF4-FFF2-40B4-BE49-F238E27FC236}">
                <a16:creationId xmlns:a16="http://schemas.microsoft.com/office/drawing/2014/main" id="{8E0541FA-C333-41B0-AC8A-A3423BC4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accent1"/>
          </a:solidFill>
          <a:ln w="6350" cap="flat" cmpd="sng" algn="ctr">
            <a:noFill/>
            <a:prstDash val="solid"/>
          </a:ln>
          <a:effectLst>
            <a:softEdge rad="0"/>
          </a:effectLst>
        </p:spPr>
      </p:sp>
      <p:sp>
        <p:nvSpPr>
          <p:cNvPr id="2" name="Title 1">
            <a:extLst>
              <a:ext uri="{FF2B5EF4-FFF2-40B4-BE49-F238E27FC236}">
                <a16:creationId xmlns:a16="http://schemas.microsoft.com/office/drawing/2014/main" id="{3A670007-32EF-2347-8740-1899E0563057}"/>
              </a:ext>
            </a:extLst>
          </p:cNvPr>
          <p:cNvSpPr>
            <a:spLocks noGrp="1"/>
          </p:cNvSpPr>
          <p:nvPr>
            <p:ph type="title"/>
          </p:nvPr>
        </p:nvSpPr>
        <p:spPr>
          <a:xfrm>
            <a:off x="567410" y="2715054"/>
            <a:ext cx="3754169" cy="1427892"/>
          </a:xfrm>
        </p:spPr>
        <p:txBody>
          <a:bodyPr anchor="t">
            <a:normAutofit/>
          </a:bodyPr>
          <a:lstStyle/>
          <a:p>
            <a:pPr algn="ctr"/>
            <a:r>
              <a:rPr lang="en-US" sz="4000" dirty="0">
                <a:solidFill>
                  <a:srgbClr val="FFFFFF"/>
                </a:solidFill>
              </a:rPr>
              <a:t>Modifiers</a:t>
            </a:r>
          </a:p>
        </p:txBody>
      </p:sp>
      <p:sp>
        <p:nvSpPr>
          <p:cNvPr id="3" name="Content Placeholder 2">
            <a:extLst>
              <a:ext uri="{FF2B5EF4-FFF2-40B4-BE49-F238E27FC236}">
                <a16:creationId xmlns:a16="http://schemas.microsoft.com/office/drawing/2014/main" id="{9D5F6766-A1C3-3F48-AFD4-773205EF2B2E}"/>
              </a:ext>
            </a:extLst>
          </p:cNvPr>
          <p:cNvSpPr>
            <a:spLocks noGrp="1"/>
          </p:cNvSpPr>
          <p:nvPr>
            <p:ph idx="1"/>
          </p:nvPr>
        </p:nvSpPr>
        <p:spPr>
          <a:xfrm>
            <a:off x="5335945" y="1109532"/>
            <a:ext cx="5939709" cy="4638936"/>
          </a:xfrm>
        </p:spPr>
        <p:txBody>
          <a:bodyPr>
            <a:normAutofit fontScale="85000" lnSpcReduction="10000"/>
          </a:bodyPr>
          <a:lstStyle/>
          <a:p>
            <a:r>
              <a:rPr lang="en-US" b="1" dirty="0"/>
              <a:t>25</a:t>
            </a:r>
            <a:r>
              <a:rPr lang="en-US" dirty="0"/>
              <a:t>: Appended to E/M codes when a procedure is preformed on the same date of service but the 2 services are not related, ex: E/M visit and ear cleaning </a:t>
            </a:r>
          </a:p>
          <a:p>
            <a:r>
              <a:rPr lang="en-US" b="1" dirty="0"/>
              <a:t>59</a:t>
            </a:r>
            <a:r>
              <a:rPr lang="en-US" dirty="0"/>
              <a:t>: Appended to procedures when done same day as another distinct procedure – DO NOT USE ON MEDICAID, ex: ear cleaning and removal or foreign body in ear </a:t>
            </a:r>
          </a:p>
          <a:p>
            <a:r>
              <a:rPr lang="en-US" b="1" dirty="0"/>
              <a:t>51</a:t>
            </a:r>
            <a:r>
              <a:rPr lang="en-US" dirty="0"/>
              <a:t>: Used the same as 59 but for Medicaid </a:t>
            </a:r>
          </a:p>
          <a:p>
            <a:r>
              <a:rPr lang="en-US" b="1" dirty="0"/>
              <a:t>SA</a:t>
            </a:r>
            <a:r>
              <a:rPr lang="en-US" dirty="0"/>
              <a:t>: Appended to E/M when provider is NP and patient is covered by Medicaid or Medicaid HMO/MCO plan as primary payer </a:t>
            </a:r>
          </a:p>
          <a:p>
            <a:r>
              <a:rPr lang="en-US" b="1" dirty="0"/>
              <a:t>UD</a:t>
            </a:r>
            <a:r>
              <a:rPr lang="en-US" dirty="0"/>
              <a:t>: Appended to E/M when provider is PA and patient is covered by Medicaid or Medicaid HMO/MCO plan as primary payer </a:t>
            </a:r>
          </a:p>
          <a:p>
            <a:r>
              <a:rPr lang="en-US" b="1" dirty="0"/>
              <a:t>GW</a:t>
            </a:r>
            <a:r>
              <a:rPr lang="en-US" dirty="0"/>
              <a:t>: Appended to CPT codes when service is done on patient that is hospice and the reason for service is not related to the reason for hospice </a:t>
            </a:r>
          </a:p>
          <a:p>
            <a:r>
              <a:rPr lang="en-US" b="1" dirty="0"/>
              <a:t>95</a:t>
            </a:r>
            <a:r>
              <a:rPr lang="en-US" dirty="0"/>
              <a:t>: used when you complete telehealth visit </a:t>
            </a:r>
          </a:p>
          <a:p>
            <a:endParaRPr lang="en-US" dirty="0"/>
          </a:p>
        </p:txBody>
      </p:sp>
    </p:spTree>
    <p:extLst>
      <p:ext uri="{BB962C8B-B14F-4D97-AF65-F5344CB8AC3E}">
        <p14:creationId xmlns:p14="http://schemas.microsoft.com/office/powerpoint/2010/main" val="748906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8000-9631-4126-8944-653159F00C74}"/>
              </a:ext>
            </a:extLst>
          </p:cNvPr>
          <p:cNvSpPr>
            <a:spLocks noGrp="1"/>
          </p:cNvSpPr>
          <p:nvPr>
            <p:ph type="title"/>
          </p:nvPr>
        </p:nvSpPr>
        <p:spPr/>
        <p:txBody>
          <a:bodyPr>
            <a:normAutofit fontScale="90000"/>
          </a:bodyPr>
          <a:lstStyle/>
          <a:p>
            <a:r>
              <a:rPr lang="en-US" dirty="0"/>
              <a:t>Federally Mandated 30/60 Day Visits</a:t>
            </a:r>
          </a:p>
        </p:txBody>
      </p:sp>
      <p:sp>
        <p:nvSpPr>
          <p:cNvPr id="3" name="Content Placeholder 2">
            <a:extLst>
              <a:ext uri="{FF2B5EF4-FFF2-40B4-BE49-F238E27FC236}">
                <a16:creationId xmlns:a16="http://schemas.microsoft.com/office/drawing/2014/main" id="{04A93390-8767-478F-8064-F3E709EE0881}"/>
              </a:ext>
            </a:extLst>
          </p:cNvPr>
          <p:cNvSpPr>
            <a:spLocks noGrp="1"/>
          </p:cNvSpPr>
          <p:nvPr>
            <p:ph idx="1"/>
          </p:nvPr>
        </p:nvSpPr>
        <p:spPr/>
        <p:txBody>
          <a:bodyPr>
            <a:normAutofit fontScale="70000" lnSpcReduction="20000"/>
          </a:bodyPr>
          <a:lstStyle/>
          <a:p>
            <a:pPr algn="l"/>
            <a:r>
              <a:rPr lang="en-US" b="0" i="0" dirty="0">
                <a:solidFill>
                  <a:srgbClr val="333333"/>
                </a:solidFill>
                <a:effectLst/>
                <a:latin typeface="Calibri" panose="020F0502020204030204" pitchFamily="34" charset="0"/>
              </a:rPr>
              <a:t>Medicare will pay for federally mandated visits </a:t>
            </a:r>
            <a:r>
              <a:rPr lang="en-US" b="1" i="0" u="sng" dirty="0">
                <a:solidFill>
                  <a:srgbClr val="333333"/>
                </a:solidFill>
                <a:effectLst/>
                <a:latin typeface="Calibri" panose="020F0502020204030204" pitchFamily="34" charset="0"/>
              </a:rPr>
              <a:t>that monitor and evaluate residents:</a:t>
            </a:r>
            <a:endParaRPr lang="en-US" b="0" i="0" dirty="0">
              <a:solidFill>
                <a:srgbClr val="333333"/>
              </a:solidFill>
              <a:effectLst/>
              <a:latin typeface="Calibri" panose="020F0502020204030204" pitchFamily="34" charset="0"/>
            </a:endParaRPr>
          </a:p>
          <a:p>
            <a:pPr algn="l">
              <a:buFont typeface="Arial" panose="020B0604020202020204" pitchFamily="34" charset="0"/>
              <a:buChar char="•"/>
            </a:pPr>
            <a:r>
              <a:rPr lang="en-US" b="0" i="0" dirty="0">
                <a:solidFill>
                  <a:srgbClr val="333333"/>
                </a:solidFill>
                <a:effectLst/>
                <a:latin typeface="Calibri" panose="020F0502020204030204" pitchFamily="34" charset="0"/>
              </a:rPr>
              <a:t>At least once every 30 days for the first 90 days after admission, and</a:t>
            </a:r>
          </a:p>
          <a:p>
            <a:pPr algn="l">
              <a:buFont typeface="Arial" panose="020B0604020202020204" pitchFamily="34" charset="0"/>
              <a:buChar char="•"/>
            </a:pPr>
            <a:r>
              <a:rPr lang="en-US" b="0" i="0" dirty="0">
                <a:solidFill>
                  <a:srgbClr val="333333"/>
                </a:solidFill>
                <a:effectLst/>
                <a:latin typeface="Calibri" panose="020F0502020204030204" pitchFamily="34" charset="0"/>
              </a:rPr>
              <a:t>At least once every 60 days thereafter.</a:t>
            </a:r>
          </a:p>
          <a:p>
            <a:pPr algn="l">
              <a:buFont typeface="Arial" panose="020B0604020202020204" pitchFamily="34" charset="0"/>
              <a:buChar char="•"/>
            </a:pPr>
            <a:r>
              <a:rPr lang="en-US" b="0" i="0" dirty="0">
                <a:solidFill>
                  <a:srgbClr val="333333"/>
                </a:solidFill>
                <a:effectLst/>
                <a:latin typeface="Calibri" panose="020F0502020204030204" pitchFamily="34" charset="0"/>
              </a:rPr>
              <a:t>These visits are considered timely if they occur no later than 10 days before or after the date the 30/60 day visit was required.</a:t>
            </a:r>
          </a:p>
          <a:p>
            <a:pPr algn="l"/>
            <a:r>
              <a:rPr lang="en-US" b="1" i="0" dirty="0">
                <a:solidFill>
                  <a:srgbClr val="333333"/>
                </a:solidFill>
                <a:effectLst/>
                <a:latin typeface="Calibri" panose="020F0502020204030204" pitchFamily="34" charset="0"/>
              </a:rPr>
              <a:t>Documentation should consist of the following:</a:t>
            </a:r>
            <a:endParaRPr lang="en-US" b="0" i="0" dirty="0">
              <a:solidFill>
                <a:srgbClr val="333333"/>
              </a:solidFill>
              <a:effectLst/>
              <a:latin typeface="Calibri" panose="020F0502020204030204" pitchFamily="34" charset="0"/>
            </a:endParaRPr>
          </a:p>
          <a:p>
            <a:pPr algn="l"/>
            <a:r>
              <a:rPr lang="en-US" b="0" i="0" dirty="0">
                <a:solidFill>
                  <a:srgbClr val="333333"/>
                </a:solidFill>
                <a:effectLst/>
                <a:latin typeface="Calibri" panose="020F0502020204030204" pitchFamily="34" charset="0"/>
              </a:rPr>
              <a:t>If the primary reason for the physician/NPP visit is the performance of a Federally Mandated visit, the documentation should reflect the following:</a:t>
            </a:r>
          </a:p>
          <a:p>
            <a:pPr algn="l">
              <a:buFont typeface="+mj-lt"/>
              <a:buAutoNum type="arabicPeriod"/>
            </a:pPr>
            <a:r>
              <a:rPr lang="en-US" b="0" i="0" dirty="0">
                <a:solidFill>
                  <a:srgbClr val="333333"/>
                </a:solidFill>
                <a:effectLst/>
                <a:latin typeface="Calibri" panose="020F0502020204030204" pitchFamily="34" charset="0"/>
              </a:rPr>
              <a:t>The Chief Complaint or rationale for the visit in the clinical note should reflect the visit that date was for a federally mandated or 30- or 60-day visit.</a:t>
            </a:r>
          </a:p>
          <a:p>
            <a:pPr algn="l">
              <a:buFont typeface="+mj-lt"/>
              <a:buAutoNum type="arabicPeriod"/>
            </a:pPr>
            <a:r>
              <a:rPr lang="en-US" b="0" i="0" dirty="0">
                <a:solidFill>
                  <a:srgbClr val="333333"/>
                </a:solidFill>
                <a:effectLst/>
                <a:latin typeface="Calibri" panose="020F0502020204030204" pitchFamily="34" charset="0"/>
              </a:rPr>
              <a:t>The documentation must support a review of the resident's total program of care was performed. This must include:</a:t>
            </a:r>
          </a:p>
          <a:p>
            <a:pPr marL="742950" lvl="1" indent="-285750" algn="l">
              <a:buFont typeface="+mj-lt"/>
              <a:buAutoNum type="arabicPeriod"/>
            </a:pPr>
            <a:r>
              <a:rPr lang="en-US" b="0" i="0" dirty="0">
                <a:solidFill>
                  <a:srgbClr val="333333"/>
                </a:solidFill>
                <a:effectLst/>
                <a:latin typeface="Calibri" panose="020F0502020204030204" pitchFamily="34" charset="0"/>
              </a:rPr>
              <a:t>A review of medications</a:t>
            </a:r>
          </a:p>
          <a:p>
            <a:pPr marL="742950" lvl="1" indent="-285750" algn="l">
              <a:buFont typeface="+mj-lt"/>
              <a:buAutoNum type="arabicPeriod"/>
            </a:pPr>
            <a:r>
              <a:rPr lang="en-US" b="0" i="0" dirty="0">
                <a:solidFill>
                  <a:srgbClr val="333333"/>
                </a:solidFill>
                <a:effectLst/>
                <a:latin typeface="Calibri" panose="020F0502020204030204" pitchFamily="34" charset="0"/>
              </a:rPr>
              <a:t>A review of current treatment plan</a:t>
            </a:r>
          </a:p>
          <a:p>
            <a:pPr marL="742950" lvl="1" indent="-285750" algn="l">
              <a:buFont typeface="+mj-lt"/>
              <a:buAutoNum type="arabicPeriod"/>
            </a:pPr>
            <a:r>
              <a:rPr lang="en-US" b="0" i="0" dirty="0">
                <a:solidFill>
                  <a:srgbClr val="333333"/>
                </a:solidFill>
                <a:effectLst/>
                <a:latin typeface="Calibri" panose="020F0502020204030204" pitchFamily="34" charset="0"/>
              </a:rPr>
              <a:t>Review of all patient diagnoses and current status of each.</a:t>
            </a:r>
          </a:p>
          <a:p>
            <a:pPr algn="l">
              <a:buFont typeface="+mj-lt"/>
              <a:buAutoNum type="arabicPeriod"/>
            </a:pPr>
            <a:r>
              <a:rPr lang="en-US" b="0" i="0" dirty="0">
                <a:solidFill>
                  <a:srgbClr val="333333"/>
                </a:solidFill>
                <a:effectLst/>
                <a:latin typeface="Calibri" panose="020F0502020204030204" pitchFamily="34" charset="0"/>
              </a:rPr>
              <a:t>Write, sign, and date progress notes at each visit.</a:t>
            </a:r>
          </a:p>
          <a:p>
            <a:pPr algn="l">
              <a:buFont typeface="+mj-lt"/>
              <a:buAutoNum type="arabicPeriod"/>
            </a:pPr>
            <a:r>
              <a:rPr lang="en-US" b="0" i="0" dirty="0">
                <a:solidFill>
                  <a:srgbClr val="333333"/>
                </a:solidFill>
                <a:effectLst/>
                <a:latin typeface="Calibri" panose="020F0502020204030204" pitchFamily="34" charset="0"/>
              </a:rPr>
              <a:t>The documentation and/or time listed in note should support the level of care billed.</a:t>
            </a:r>
          </a:p>
          <a:p>
            <a:pPr marL="0" indent="0" algn="l">
              <a:buNone/>
            </a:pPr>
            <a:r>
              <a:rPr lang="en-US" dirty="0">
                <a:solidFill>
                  <a:srgbClr val="333333"/>
                </a:solidFill>
                <a:latin typeface="Calibri" panose="020F0502020204030204" pitchFamily="34" charset="0"/>
              </a:rPr>
              <a:t>Source: CMS, 2021</a:t>
            </a:r>
            <a:endParaRPr lang="en-US" b="0" i="0" dirty="0">
              <a:solidFill>
                <a:srgbClr val="333333"/>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1652517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5D4F5-C6CB-42F7-A730-5AD7E6E203F4}"/>
              </a:ext>
            </a:extLst>
          </p:cNvPr>
          <p:cNvSpPr>
            <a:spLocks noGrp="1"/>
          </p:cNvSpPr>
          <p:nvPr>
            <p:ph type="title"/>
          </p:nvPr>
        </p:nvSpPr>
        <p:spPr/>
        <p:txBody>
          <a:bodyPr/>
          <a:lstStyle/>
          <a:p>
            <a:r>
              <a:rPr lang="en-US" dirty="0"/>
              <a:t>Continued… Mandated Visits</a:t>
            </a:r>
          </a:p>
        </p:txBody>
      </p:sp>
      <p:sp>
        <p:nvSpPr>
          <p:cNvPr id="3" name="Content Placeholder 2">
            <a:extLst>
              <a:ext uri="{FF2B5EF4-FFF2-40B4-BE49-F238E27FC236}">
                <a16:creationId xmlns:a16="http://schemas.microsoft.com/office/drawing/2014/main" id="{8B8C9CB1-4F7C-4E75-A9B0-A4C804E7CEF7}"/>
              </a:ext>
            </a:extLst>
          </p:cNvPr>
          <p:cNvSpPr>
            <a:spLocks noGrp="1"/>
          </p:cNvSpPr>
          <p:nvPr>
            <p:ph idx="1"/>
          </p:nvPr>
        </p:nvSpPr>
        <p:spPr/>
        <p:txBody>
          <a:bodyPr>
            <a:normAutofit fontScale="77500" lnSpcReduction="20000"/>
          </a:bodyPr>
          <a:lstStyle/>
          <a:p>
            <a:pPr algn="l"/>
            <a:r>
              <a:rPr lang="en-US" b="0" i="0" dirty="0">
                <a:solidFill>
                  <a:srgbClr val="333333"/>
                </a:solidFill>
                <a:effectLst/>
                <a:latin typeface="Calibri" panose="020F0502020204030204" pitchFamily="34" charset="0"/>
              </a:rPr>
              <a:t>The federally mandated E/M visit may serve also as a medically necessary E/M visit if the situation arises (i.e., the patient has health problems that need attention on the day of the scheduled mandated physician E/M visit.) When this occurs:</a:t>
            </a:r>
          </a:p>
          <a:p>
            <a:pPr algn="l">
              <a:buFont typeface="+mj-lt"/>
              <a:buAutoNum type="arabicPeriod"/>
            </a:pPr>
            <a:r>
              <a:rPr lang="en-US" b="0" i="0" dirty="0">
                <a:solidFill>
                  <a:srgbClr val="333333"/>
                </a:solidFill>
                <a:effectLst/>
                <a:latin typeface="Calibri" panose="020F0502020204030204" pitchFamily="34" charset="0"/>
              </a:rPr>
              <a:t>The Chief Complaint or rationale for the visit indicate both the medical necessity for the visit as well as indicate this was a federally mandated visit.</a:t>
            </a:r>
          </a:p>
          <a:p>
            <a:pPr algn="l">
              <a:buFont typeface="+mj-lt"/>
              <a:buAutoNum type="arabicPeriod"/>
            </a:pPr>
            <a:r>
              <a:rPr lang="en-US" b="0" i="0" dirty="0">
                <a:solidFill>
                  <a:srgbClr val="333333"/>
                </a:solidFill>
                <a:effectLst/>
                <a:latin typeface="Calibri" panose="020F0502020204030204" pitchFamily="34" charset="0"/>
              </a:rPr>
              <a:t>The documentation must support the level of care billed for medical necessity.</a:t>
            </a:r>
          </a:p>
          <a:p>
            <a:pPr algn="l">
              <a:buFont typeface="+mj-lt"/>
              <a:buAutoNum type="arabicPeriod"/>
            </a:pPr>
            <a:r>
              <a:rPr lang="en-US" b="0" i="0" dirty="0">
                <a:solidFill>
                  <a:srgbClr val="333333"/>
                </a:solidFill>
                <a:effectLst/>
                <a:latin typeface="Calibri" panose="020F0502020204030204" pitchFamily="34" charset="0"/>
              </a:rPr>
              <a:t>The documentation must support all the criteria for a federally mandated visit:</a:t>
            </a:r>
          </a:p>
          <a:p>
            <a:pPr marL="742950" lvl="1" indent="-285750" algn="l">
              <a:buFont typeface="Arial" panose="020B0604020202020204" pitchFamily="34" charset="0"/>
              <a:buChar char="•"/>
            </a:pPr>
            <a:r>
              <a:rPr lang="en-US" b="0" i="0" dirty="0">
                <a:solidFill>
                  <a:srgbClr val="333333"/>
                </a:solidFill>
                <a:effectLst/>
                <a:latin typeface="Calibri" panose="020F0502020204030204" pitchFamily="34" charset="0"/>
              </a:rPr>
              <a:t>A review of medications</a:t>
            </a:r>
          </a:p>
          <a:p>
            <a:pPr marL="742950" lvl="1" indent="-285750" algn="l">
              <a:buFont typeface="Arial" panose="020B0604020202020204" pitchFamily="34" charset="0"/>
              <a:buChar char="•"/>
            </a:pPr>
            <a:r>
              <a:rPr lang="en-US" b="0" i="0" dirty="0">
                <a:solidFill>
                  <a:srgbClr val="333333"/>
                </a:solidFill>
                <a:effectLst/>
                <a:latin typeface="Calibri" panose="020F0502020204030204" pitchFamily="34" charset="0"/>
              </a:rPr>
              <a:t>A review of current treatment plan</a:t>
            </a:r>
          </a:p>
          <a:p>
            <a:pPr marL="742950" lvl="1" indent="-285750" algn="l">
              <a:buFont typeface="Arial" panose="020B0604020202020204" pitchFamily="34" charset="0"/>
              <a:buChar char="•"/>
            </a:pPr>
            <a:r>
              <a:rPr lang="en-US" b="0" i="0" dirty="0">
                <a:solidFill>
                  <a:srgbClr val="333333"/>
                </a:solidFill>
                <a:effectLst/>
                <a:latin typeface="Calibri" panose="020F0502020204030204" pitchFamily="34" charset="0"/>
              </a:rPr>
              <a:t>Review of all patient diagnoses and current status of each.</a:t>
            </a:r>
          </a:p>
          <a:p>
            <a:pPr algn="l">
              <a:buFont typeface="+mj-lt"/>
              <a:buAutoNum type="arabicPeriod"/>
            </a:pPr>
            <a:r>
              <a:rPr lang="en-US" b="0" i="0" dirty="0">
                <a:solidFill>
                  <a:srgbClr val="333333"/>
                </a:solidFill>
                <a:effectLst/>
                <a:latin typeface="Calibri" panose="020F0502020204030204" pitchFamily="34" charset="0"/>
              </a:rPr>
              <a:t>Write, sign, and date progress notes at each visit.</a:t>
            </a:r>
          </a:p>
          <a:p>
            <a:pPr algn="l">
              <a:buFont typeface="+mj-lt"/>
              <a:buAutoNum type="arabicPeriod"/>
            </a:pPr>
            <a:r>
              <a:rPr lang="en-US" b="0" i="0" dirty="0">
                <a:solidFill>
                  <a:srgbClr val="333333"/>
                </a:solidFill>
                <a:effectLst/>
                <a:latin typeface="Calibri" panose="020F0502020204030204" pitchFamily="34" charset="0"/>
              </a:rPr>
              <a:t>The documentation and/or time listed in note should support the level of care billed.</a:t>
            </a:r>
          </a:p>
          <a:p>
            <a:pPr algn="l"/>
            <a:r>
              <a:rPr lang="en-US" b="0" i="0" dirty="0">
                <a:solidFill>
                  <a:srgbClr val="333333"/>
                </a:solidFill>
                <a:effectLst/>
                <a:latin typeface="Calibri" panose="020F0502020204030204" pitchFamily="34" charset="0"/>
              </a:rPr>
              <a:t>An annual nursing facility assessment visit code may substitute as meeting one of the federally mandated physician visits if the code requirements for CPT code 99318 are fully met and in lieu of reporting a Subsequent Nursing Facility Care, per day, service (CPT codes 99307 – 99310). The CMS Medicare Claims Processing Manual (chapter 12, section 30.6.13.B) specifies that the annual nursing facility assessment visit "shall not be performed in addition to the required number of federally mandated physician visits.“</a:t>
            </a:r>
          </a:p>
          <a:p>
            <a:pPr algn="l"/>
            <a:r>
              <a:rPr lang="en-US" dirty="0">
                <a:solidFill>
                  <a:srgbClr val="333333"/>
                </a:solidFill>
                <a:latin typeface="Calibri" panose="020F0502020204030204" pitchFamily="34" charset="0"/>
              </a:rPr>
              <a:t>Source: CMS, 2021</a:t>
            </a:r>
            <a:endParaRPr lang="en-US" b="0" i="0" dirty="0">
              <a:solidFill>
                <a:srgbClr val="333333"/>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333659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9F87-23FD-4545-A16A-69B4CBC1BF80}"/>
              </a:ext>
            </a:extLst>
          </p:cNvPr>
          <p:cNvSpPr>
            <a:spLocks noGrp="1"/>
          </p:cNvSpPr>
          <p:nvPr>
            <p:ph type="title"/>
          </p:nvPr>
        </p:nvSpPr>
        <p:spPr/>
        <p:txBody>
          <a:bodyPr/>
          <a:lstStyle/>
          <a:p>
            <a:r>
              <a:rPr lang="en-US" sz="5400" dirty="0"/>
              <a:t>Credentialing</a:t>
            </a:r>
            <a:r>
              <a:rPr lang="en-US" dirty="0"/>
              <a:t>: </a:t>
            </a:r>
          </a:p>
        </p:txBody>
      </p:sp>
      <p:sp>
        <p:nvSpPr>
          <p:cNvPr id="3" name="Content Placeholder 2">
            <a:extLst>
              <a:ext uri="{FF2B5EF4-FFF2-40B4-BE49-F238E27FC236}">
                <a16:creationId xmlns:a16="http://schemas.microsoft.com/office/drawing/2014/main" id="{2C408E2F-FEFA-7A44-87BC-B7ED79E0EF01}"/>
              </a:ext>
            </a:extLst>
          </p:cNvPr>
          <p:cNvSpPr>
            <a:spLocks noGrp="1"/>
          </p:cNvSpPr>
          <p:nvPr>
            <p:ph idx="1"/>
          </p:nvPr>
        </p:nvSpPr>
        <p:spPr>
          <a:xfrm>
            <a:off x="887104" y="2757064"/>
            <a:ext cx="10345003" cy="2086743"/>
          </a:xfrm>
        </p:spPr>
        <p:txBody>
          <a:bodyPr>
            <a:normAutofit lnSpcReduction="10000"/>
          </a:bodyPr>
          <a:lstStyle/>
          <a:p>
            <a:r>
              <a:rPr lang="en-US" sz="2400" dirty="0"/>
              <a:t>Items Needed for Credentialing </a:t>
            </a:r>
          </a:p>
          <a:p>
            <a:pPr lvl="1"/>
            <a:r>
              <a:rPr lang="en-US" sz="2400" dirty="0"/>
              <a:t>Resume w/ At Your Door listed as job</a:t>
            </a:r>
          </a:p>
          <a:p>
            <a:pPr lvl="1"/>
            <a:r>
              <a:rPr lang="en-US" sz="2400" dirty="0"/>
              <a:t>DEA </a:t>
            </a:r>
          </a:p>
          <a:p>
            <a:pPr lvl="1"/>
            <a:r>
              <a:rPr lang="en-US" sz="2400" dirty="0"/>
              <a:t>NPI</a:t>
            </a:r>
          </a:p>
          <a:p>
            <a:pPr lvl="1"/>
            <a:r>
              <a:rPr lang="en-US" sz="2400" dirty="0"/>
              <a:t>If you are working somewhere else, are you planning on staying ? </a:t>
            </a:r>
          </a:p>
        </p:txBody>
      </p:sp>
    </p:spTree>
    <p:extLst>
      <p:ext uri="{BB962C8B-B14F-4D97-AF65-F5344CB8AC3E}">
        <p14:creationId xmlns:p14="http://schemas.microsoft.com/office/powerpoint/2010/main" val="1011179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9DD7-C4FB-472F-BF79-21D95635B12F}"/>
              </a:ext>
            </a:extLst>
          </p:cNvPr>
          <p:cNvSpPr>
            <a:spLocks noGrp="1"/>
          </p:cNvSpPr>
          <p:nvPr>
            <p:ph type="title"/>
          </p:nvPr>
        </p:nvSpPr>
        <p:spPr/>
        <p:txBody>
          <a:bodyPr>
            <a:normAutofit fontScale="90000"/>
          </a:bodyPr>
          <a:lstStyle/>
          <a:p>
            <a:r>
              <a:rPr lang="en-US" b="1" i="0" dirty="0">
                <a:solidFill>
                  <a:srgbClr val="333333"/>
                </a:solidFill>
                <a:effectLst/>
                <a:latin typeface="Calibri" panose="020F0502020204030204" pitchFamily="34" charset="0"/>
              </a:rPr>
              <a:t>Ohio Regulations regarding medical supervision:</a:t>
            </a:r>
            <a:br>
              <a:rPr lang="en-US" b="0" i="0" dirty="0">
                <a:solidFill>
                  <a:srgbClr val="333333"/>
                </a:solidFill>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E49F4637-725D-4FB0-9118-F5F4301C1E3F}"/>
              </a:ext>
            </a:extLst>
          </p:cNvPr>
          <p:cNvSpPr>
            <a:spLocks noGrp="1"/>
          </p:cNvSpPr>
          <p:nvPr>
            <p:ph idx="1"/>
          </p:nvPr>
        </p:nvSpPr>
        <p:spPr/>
        <p:txBody>
          <a:bodyPr>
            <a:normAutofit fontScale="85000" lnSpcReduction="10000"/>
          </a:bodyPr>
          <a:lstStyle/>
          <a:p>
            <a:pPr algn="l">
              <a:buFont typeface="Arial" panose="020B0604020202020204" pitchFamily="34" charset="0"/>
              <a:buChar char="•"/>
            </a:pPr>
            <a:r>
              <a:rPr lang="en-US" b="0" i="0" dirty="0">
                <a:solidFill>
                  <a:srgbClr val="333333"/>
                </a:solidFill>
                <a:effectLst/>
                <a:latin typeface="Calibri" panose="020F0502020204030204" pitchFamily="34" charset="0"/>
              </a:rPr>
              <a:t>Each resident of a nursing home shall be under the supervision of a physician.</a:t>
            </a:r>
          </a:p>
          <a:p>
            <a:pPr algn="l">
              <a:buFont typeface="Arial" panose="020B0604020202020204" pitchFamily="34" charset="0"/>
              <a:buChar char="•"/>
            </a:pPr>
            <a:r>
              <a:rPr lang="en-US" b="0" i="0" dirty="0">
                <a:solidFill>
                  <a:srgbClr val="333333"/>
                </a:solidFill>
                <a:effectLst/>
                <a:latin typeface="Calibri" panose="020F0502020204030204" pitchFamily="34" charset="0"/>
              </a:rPr>
              <a:t>Each resident of a nursing home shall be evaluated by a physician or other licensed health professional acting within the applicable scope of practice, at least once every thirty days for the first ninety days after admission or three evaluations.</a:t>
            </a:r>
          </a:p>
          <a:p>
            <a:pPr algn="l">
              <a:buFont typeface="Arial" panose="020B0604020202020204" pitchFamily="34" charset="0"/>
              <a:buChar char="•"/>
            </a:pPr>
            <a:r>
              <a:rPr lang="en-US" b="1" i="0" u="sng" dirty="0">
                <a:solidFill>
                  <a:srgbClr val="333333"/>
                </a:solidFill>
                <a:effectLst/>
                <a:latin typeface="Calibri" panose="020F0502020204030204" pitchFamily="34" charset="0"/>
              </a:rPr>
              <a:t>After this period</a:t>
            </a:r>
            <a:r>
              <a:rPr lang="en-US" b="0" i="0" dirty="0">
                <a:solidFill>
                  <a:srgbClr val="333333"/>
                </a:solidFill>
                <a:effectLst/>
                <a:latin typeface="Calibri" panose="020F0502020204030204" pitchFamily="34" charset="0"/>
              </a:rPr>
              <a:t>, each resident of a nursing home shall be evaluated by a physician or other licensed health professional acting within the applicable scope of practice at least every sixty days, except if the attending physician documents in the medical record why it is appropriate. The resident may be evaluated no less than once every 120 days.</a:t>
            </a:r>
          </a:p>
          <a:p>
            <a:pPr algn="l">
              <a:buFont typeface="Arial" panose="020B0604020202020204" pitchFamily="34" charset="0"/>
              <a:buChar char="•"/>
            </a:pPr>
            <a:r>
              <a:rPr lang="en-US" b="0" i="0" dirty="0">
                <a:solidFill>
                  <a:srgbClr val="333333"/>
                </a:solidFill>
                <a:effectLst/>
                <a:latin typeface="Calibri" panose="020F0502020204030204" pitchFamily="34" charset="0"/>
              </a:rPr>
              <a:t>The evaluations required by this rule shall be made in person. In conducting the evaluation, the physician or licensed health professional shall solicit resident input to the extent of the resident's capabilities.</a:t>
            </a:r>
          </a:p>
          <a:p>
            <a:pPr algn="l">
              <a:buFont typeface="Arial" panose="020B0604020202020204" pitchFamily="34" charset="0"/>
              <a:buChar char="•"/>
            </a:pPr>
            <a:r>
              <a:rPr lang="en-US" b="0" i="0" dirty="0">
                <a:solidFill>
                  <a:srgbClr val="333333"/>
                </a:solidFill>
                <a:effectLst/>
                <a:latin typeface="Calibri" panose="020F0502020204030204" pitchFamily="34" charset="0"/>
              </a:rPr>
              <a:t>The physician or licensed health professional shall write a progress note after each evaluation depicting the current condition of the resident based upon consideration of the physical, mental and emotional status of the resident.</a:t>
            </a:r>
          </a:p>
          <a:p>
            <a:pPr algn="l">
              <a:buFont typeface="Arial" panose="020B0604020202020204" pitchFamily="34" charset="0"/>
              <a:buChar char="•"/>
            </a:pPr>
            <a:r>
              <a:rPr lang="en-US" b="0" i="0" dirty="0">
                <a:solidFill>
                  <a:srgbClr val="333333"/>
                </a:solidFill>
                <a:effectLst/>
                <a:latin typeface="Calibri" panose="020F0502020204030204" pitchFamily="34" charset="0"/>
              </a:rPr>
              <a:t>A physician or licensed health professional visit is considered timely if it occurs no later than10 calendar days after the date the visit was required.</a:t>
            </a:r>
          </a:p>
          <a:p>
            <a:pPr algn="l">
              <a:buFont typeface="Arial" panose="020B0604020202020204" pitchFamily="34" charset="0"/>
              <a:buChar char="•"/>
            </a:pPr>
            <a:r>
              <a:rPr lang="en-US" dirty="0">
                <a:solidFill>
                  <a:srgbClr val="333333"/>
                </a:solidFill>
                <a:latin typeface="Calibri" panose="020F0502020204030204" pitchFamily="34" charset="0"/>
              </a:rPr>
              <a:t>Source: CMS, 2021</a:t>
            </a:r>
            <a:endParaRPr lang="en-US" b="0" i="0" dirty="0">
              <a:solidFill>
                <a:srgbClr val="333333"/>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250479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C25B45C7-D5BD-6848-BACD-936601F4FEF1}"/>
              </a:ext>
            </a:extLst>
          </p:cNvPr>
          <p:cNvSpPr>
            <a:spLocks noGrp="1"/>
          </p:cNvSpPr>
          <p:nvPr>
            <p:ph type="title"/>
          </p:nvPr>
        </p:nvSpPr>
        <p:spPr>
          <a:xfrm>
            <a:off x="7532835" y="1420706"/>
            <a:ext cx="3466540" cy="4016587"/>
          </a:xfrm>
        </p:spPr>
        <p:txBody>
          <a:bodyPr>
            <a:normAutofit/>
          </a:bodyPr>
          <a:lstStyle/>
          <a:p>
            <a:r>
              <a:rPr lang="en-US" sz="3600" dirty="0"/>
              <a:t>While you are credentialing </a:t>
            </a:r>
          </a:p>
        </p:txBody>
      </p:sp>
      <p:sp>
        <p:nvSpPr>
          <p:cNvPr id="3" name="Content Placeholder 2">
            <a:extLst>
              <a:ext uri="{FF2B5EF4-FFF2-40B4-BE49-F238E27FC236}">
                <a16:creationId xmlns:a16="http://schemas.microsoft.com/office/drawing/2014/main" id="{1358F363-B2D1-0C40-840D-9EE130CD3024}"/>
              </a:ext>
            </a:extLst>
          </p:cNvPr>
          <p:cNvSpPr>
            <a:spLocks noGrp="1"/>
          </p:cNvSpPr>
          <p:nvPr>
            <p:ph idx="1"/>
          </p:nvPr>
        </p:nvSpPr>
        <p:spPr>
          <a:xfrm>
            <a:off x="1440519" y="1420706"/>
            <a:ext cx="5514758" cy="4016587"/>
          </a:xfrm>
        </p:spPr>
        <p:txBody>
          <a:bodyPr anchor="ctr">
            <a:normAutofit/>
          </a:bodyPr>
          <a:lstStyle/>
          <a:p>
            <a:r>
              <a:rPr lang="en-US" dirty="0">
                <a:solidFill>
                  <a:schemeClr val="tx1">
                    <a:lumMod val="75000"/>
                    <a:lumOff val="25000"/>
                  </a:schemeClr>
                </a:solidFill>
              </a:rPr>
              <a:t>Drop Scrubs off to Trish’s Stitches (1357 Holton Road, Grove City 43123) for AYD logo </a:t>
            </a:r>
          </a:p>
          <a:p>
            <a:r>
              <a:rPr lang="en-US" dirty="0">
                <a:solidFill>
                  <a:schemeClr val="tx1">
                    <a:lumMod val="75000"/>
                    <a:lumOff val="25000"/>
                  </a:schemeClr>
                </a:solidFill>
              </a:rPr>
              <a:t>Get Picture ID taken at Metcalf &amp; Printing, you must call before going to make sure Jeff is there, 614-475-4571. (264 </a:t>
            </a:r>
            <a:r>
              <a:rPr lang="en-US" dirty="0" err="1">
                <a:solidFill>
                  <a:schemeClr val="tx1">
                    <a:lumMod val="75000"/>
                    <a:lumOff val="25000"/>
                  </a:schemeClr>
                </a:solidFill>
              </a:rPr>
              <a:t>Agler</a:t>
            </a:r>
            <a:r>
              <a:rPr lang="en-US" dirty="0">
                <a:solidFill>
                  <a:schemeClr val="tx1">
                    <a:lumMod val="75000"/>
                    <a:lumOff val="25000"/>
                  </a:schemeClr>
                </a:solidFill>
              </a:rPr>
              <a:t> Road, Gahanna 43230) </a:t>
            </a:r>
          </a:p>
          <a:p>
            <a:r>
              <a:rPr lang="en-US" dirty="0">
                <a:solidFill>
                  <a:schemeClr val="tx1">
                    <a:lumMod val="75000"/>
                    <a:lumOff val="25000"/>
                  </a:schemeClr>
                </a:solidFill>
              </a:rPr>
              <a:t>Order Business Cards w/ Tracy </a:t>
            </a:r>
          </a:p>
          <a:p>
            <a:r>
              <a:rPr lang="en-US" dirty="0">
                <a:solidFill>
                  <a:schemeClr val="tx1">
                    <a:lumMod val="75000"/>
                    <a:lumOff val="25000"/>
                  </a:schemeClr>
                </a:solidFill>
              </a:rPr>
              <a:t>Get set up in Elations, </a:t>
            </a:r>
            <a:r>
              <a:rPr lang="en-US" dirty="0" err="1">
                <a:solidFill>
                  <a:schemeClr val="tx1">
                    <a:lumMod val="75000"/>
                    <a:lumOff val="25000"/>
                  </a:schemeClr>
                </a:solidFill>
              </a:rPr>
              <a:t>Updox</a:t>
            </a:r>
            <a:r>
              <a:rPr lang="en-US" dirty="0">
                <a:solidFill>
                  <a:schemeClr val="tx1">
                    <a:lumMod val="75000"/>
                    <a:lumOff val="25000"/>
                  </a:schemeClr>
                </a:solidFill>
              </a:rPr>
              <a:t> and </a:t>
            </a:r>
            <a:r>
              <a:rPr lang="en-US" dirty="0" err="1">
                <a:solidFill>
                  <a:schemeClr val="tx1">
                    <a:lumMod val="75000"/>
                    <a:lumOff val="25000"/>
                  </a:schemeClr>
                </a:solidFill>
              </a:rPr>
              <a:t>Clinisync</a:t>
            </a:r>
            <a:r>
              <a:rPr lang="en-US" dirty="0">
                <a:solidFill>
                  <a:schemeClr val="tx1">
                    <a:lumMod val="75000"/>
                    <a:lumOff val="25000"/>
                  </a:schemeClr>
                </a:solidFill>
              </a:rPr>
              <a:t> </a:t>
            </a:r>
          </a:p>
          <a:p>
            <a:r>
              <a:rPr lang="en-US" dirty="0">
                <a:solidFill>
                  <a:schemeClr val="tx1">
                    <a:lumMod val="75000"/>
                    <a:lumOff val="25000"/>
                  </a:schemeClr>
                </a:solidFill>
              </a:rPr>
              <a:t>Start Shadowing other providers </a:t>
            </a:r>
          </a:p>
          <a:p>
            <a:endParaRPr lang="en-US"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24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C244E205-0CA5-4BAB-9759-2AE1BC9B726A}"/>
              </a:ext>
            </a:extLst>
          </p:cNvPr>
          <p:cNvSpPr>
            <a:spLocks noGrp="1"/>
          </p:cNvSpPr>
          <p:nvPr>
            <p:ph type="title"/>
          </p:nvPr>
        </p:nvSpPr>
        <p:spPr>
          <a:xfrm>
            <a:off x="1175512" y="870132"/>
            <a:ext cx="9792208" cy="1527078"/>
          </a:xfrm>
        </p:spPr>
        <p:txBody>
          <a:bodyPr>
            <a:normAutofit/>
          </a:bodyPr>
          <a:lstStyle/>
          <a:p>
            <a:r>
              <a:rPr lang="en-US" dirty="0"/>
              <a:t>Provider Coverage</a:t>
            </a:r>
          </a:p>
        </p:txBody>
      </p:sp>
      <p:sp>
        <p:nvSpPr>
          <p:cNvPr id="3" name="Content Placeholder 2">
            <a:extLst>
              <a:ext uri="{FF2B5EF4-FFF2-40B4-BE49-F238E27FC236}">
                <a16:creationId xmlns:a16="http://schemas.microsoft.com/office/drawing/2014/main" id="{3CA9AEE6-61B6-496F-9BB1-D79682B7D150}"/>
              </a:ext>
            </a:extLst>
          </p:cNvPr>
          <p:cNvSpPr>
            <a:spLocks noGrp="1"/>
          </p:cNvSpPr>
          <p:nvPr>
            <p:ph idx="1"/>
          </p:nvPr>
        </p:nvSpPr>
        <p:spPr>
          <a:xfrm>
            <a:off x="1175512" y="2557849"/>
            <a:ext cx="9792208" cy="3407862"/>
          </a:xfrm>
        </p:spPr>
        <p:txBody>
          <a:bodyPr>
            <a:normAutofit/>
          </a:bodyPr>
          <a:lstStyle/>
          <a:p>
            <a:r>
              <a:rPr lang="en-US" dirty="0"/>
              <a:t>NP/PA is responsible for covering calls for their buildings Mon-Thurs 7am - 9pm</a:t>
            </a:r>
          </a:p>
          <a:p>
            <a:r>
              <a:rPr lang="en-US" dirty="0"/>
              <a:t>Our on-call NP covers 9pm - 7am Mon-Thurs</a:t>
            </a:r>
          </a:p>
          <a:p>
            <a:r>
              <a:rPr lang="en-US" dirty="0"/>
              <a:t>NP/PA is responsible for call coverage on Friday’s 7am - 5pm</a:t>
            </a:r>
          </a:p>
          <a:p>
            <a:r>
              <a:rPr lang="en-US" dirty="0"/>
              <a:t>On-call starts Friday at 5pm - Monday at 7 am</a:t>
            </a:r>
          </a:p>
          <a:p>
            <a:r>
              <a:rPr lang="en-US" dirty="0"/>
              <a:t>It is important that your buildings understand they should not call your cell after these hours. We do not want calls to go unanswered and after hours you are not responsible for having your phone on although sometimes the on-call provider may need to reach out for guidance on your patients.</a:t>
            </a:r>
          </a:p>
          <a:p>
            <a:r>
              <a:rPr lang="en-US" dirty="0"/>
              <a:t>During the hours you are available it is usually easiest to have the buildings call your cell but I do not usually give the patients my personal cell, just the buildings. </a:t>
            </a:r>
          </a:p>
        </p:txBody>
      </p:sp>
    </p:spTree>
    <p:extLst>
      <p:ext uri="{BB962C8B-B14F-4D97-AF65-F5344CB8AC3E}">
        <p14:creationId xmlns:p14="http://schemas.microsoft.com/office/powerpoint/2010/main" val="31908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B1F2238-EA69-4D67-8CD6-BAE676F96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Calendar on table">
            <a:extLst>
              <a:ext uri="{FF2B5EF4-FFF2-40B4-BE49-F238E27FC236}">
                <a16:creationId xmlns:a16="http://schemas.microsoft.com/office/drawing/2014/main" id="{EE9B3DEC-2DFB-4477-966F-DB38AC42BD81}"/>
              </a:ext>
            </a:extLst>
          </p:cNvPr>
          <p:cNvPicPr>
            <a:picLocks noChangeAspect="1"/>
          </p:cNvPicPr>
          <p:nvPr/>
        </p:nvPicPr>
        <p:blipFill rotWithShape="1">
          <a:blip r:embed="rId2">
            <a:duotone>
              <a:schemeClr val="accent1">
                <a:shade val="45000"/>
                <a:satMod val="135000"/>
              </a:schemeClr>
              <a:prstClr val="white"/>
            </a:duotone>
            <a:alphaModFix amt="75000"/>
          </a:blip>
          <a:srcRect b="15730"/>
          <a:stretch/>
        </p:blipFill>
        <p:spPr>
          <a:xfrm>
            <a:off x="20" y="10"/>
            <a:ext cx="12191979" cy="6857989"/>
          </a:xfrm>
          <a:prstGeom prst="rect">
            <a:avLst/>
          </a:prstGeom>
        </p:spPr>
      </p:pic>
      <p:sp>
        <p:nvSpPr>
          <p:cNvPr id="11" name="Rectangle 10">
            <a:extLst>
              <a:ext uri="{FF2B5EF4-FFF2-40B4-BE49-F238E27FC236}">
                <a16:creationId xmlns:a16="http://schemas.microsoft.com/office/drawing/2014/main" id="{44ACE5D0-1439-4B33-9A21-D86EF78AF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alpha val="91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BC02A254-A19B-45F3-B89E-6E63D2A108F4}"/>
              </a:ext>
            </a:extLst>
          </p:cNvPr>
          <p:cNvSpPr>
            <a:spLocks noGrp="1"/>
          </p:cNvSpPr>
          <p:nvPr>
            <p:ph type="title"/>
          </p:nvPr>
        </p:nvSpPr>
        <p:spPr>
          <a:xfrm>
            <a:off x="1066800" y="642594"/>
            <a:ext cx="10058400" cy="1371600"/>
          </a:xfrm>
        </p:spPr>
        <p:txBody>
          <a:bodyPr>
            <a:normAutofit/>
          </a:bodyPr>
          <a:lstStyle/>
          <a:p>
            <a:r>
              <a:rPr lang="en-US" dirty="0"/>
              <a:t>Coordinators</a:t>
            </a:r>
          </a:p>
        </p:txBody>
      </p:sp>
      <p:sp>
        <p:nvSpPr>
          <p:cNvPr id="3" name="Content Placeholder 2">
            <a:extLst>
              <a:ext uri="{FF2B5EF4-FFF2-40B4-BE49-F238E27FC236}">
                <a16:creationId xmlns:a16="http://schemas.microsoft.com/office/drawing/2014/main" id="{78CD3DED-EF66-4B3E-9FAA-19EB8695FF65}"/>
              </a:ext>
            </a:extLst>
          </p:cNvPr>
          <p:cNvSpPr>
            <a:spLocks noGrp="1"/>
          </p:cNvSpPr>
          <p:nvPr>
            <p:ph idx="1"/>
          </p:nvPr>
        </p:nvSpPr>
        <p:spPr>
          <a:xfrm>
            <a:off x="1066800" y="2103120"/>
            <a:ext cx="10058400" cy="3931920"/>
          </a:xfrm>
        </p:spPr>
        <p:txBody>
          <a:bodyPr>
            <a:normAutofit/>
          </a:bodyPr>
          <a:lstStyle/>
          <a:p>
            <a:pPr>
              <a:lnSpc>
                <a:spcPct val="90000"/>
              </a:lnSpc>
            </a:pPr>
            <a:r>
              <a:rPr lang="en-US" sz="1700" dirty="0"/>
              <a:t>You will be assigned an intake coordinator</a:t>
            </a:r>
          </a:p>
          <a:p>
            <a:pPr>
              <a:lnSpc>
                <a:spcPct val="90000"/>
              </a:lnSpc>
            </a:pPr>
            <a:r>
              <a:rPr lang="en-US" sz="1700" dirty="0"/>
              <a:t>The coordinators work behind the scenes to help you in many different areas</a:t>
            </a:r>
          </a:p>
          <a:p>
            <a:pPr>
              <a:lnSpc>
                <a:spcPct val="90000"/>
              </a:lnSpc>
            </a:pPr>
            <a:r>
              <a:rPr lang="en-US" sz="1700" dirty="0"/>
              <a:t>All Full-Time NP’s will have a coordinator to complete all new admission, readmission’s and help with acute visit’s</a:t>
            </a:r>
          </a:p>
          <a:p>
            <a:pPr>
              <a:lnSpc>
                <a:spcPct val="90000"/>
              </a:lnSpc>
            </a:pPr>
            <a:r>
              <a:rPr lang="en-US" sz="1700" dirty="0"/>
              <a:t>Part-Time NP’s will have a coordinator to complete all new admissions and readmissions </a:t>
            </a:r>
          </a:p>
          <a:p>
            <a:pPr>
              <a:lnSpc>
                <a:spcPct val="90000"/>
              </a:lnSpc>
            </a:pPr>
            <a:r>
              <a:rPr lang="en-US" sz="1700" dirty="0"/>
              <a:t>You will send your list daily to your coordinator (via signal, elations, or whatever method you two workout), when sending new admissions you will need to make sure the coordinator either has access to your buildings EHR or you are required to make sure they get the patient’s </a:t>
            </a:r>
            <a:r>
              <a:rPr lang="en-US" sz="1700" dirty="0" err="1"/>
              <a:t>facesheet</a:t>
            </a:r>
            <a:r>
              <a:rPr lang="en-US" sz="1700" dirty="0"/>
              <a:t> that includes, Name, DOB, Social, Insurance and Guarantor/POA </a:t>
            </a:r>
          </a:p>
          <a:p>
            <a:pPr>
              <a:lnSpc>
                <a:spcPct val="90000"/>
              </a:lnSpc>
            </a:pPr>
            <a:r>
              <a:rPr lang="en-US" sz="1700" dirty="0"/>
              <a:t>Coordinators work on the notes daily with all new admits and readmits priority and then move on to acute visit’s, any notes not done for that day will be carried over to the next day and if unable to complete your coordinator will reach out and let you know what is your responsibility to help finish  </a:t>
            </a:r>
          </a:p>
        </p:txBody>
      </p:sp>
    </p:spTree>
    <p:extLst>
      <p:ext uri="{BB962C8B-B14F-4D97-AF65-F5344CB8AC3E}">
        <p14:creationId xmlns:p14="http://schemas.microsoft.com/office/powerpoint/2010/main" val="111477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8F58-2DA3-4754-A3B8-26F68F00623F}"/>
              </a:ext>
            </a:extLst>
          </p:cNvPr>
          <p:cNvSpPr>
            <a:spLocks noGrp="1"/>
          </p:cNvSpPr>
          <p:nvPr>
            <p:ph type="title"/>
          </p:nvPr>
        </p:nvSpPr>
        <p:spPr/>
        <p:txBody>
          <a:bodyPr/>
          <a:lstStyle/>
          <a:p>
            <a:r>
              <a:rPr lang="en-US"/>
              <a:t>Building Assignments</a:t>
            </a:r>
            <a:endParaRPr lang="en-US" dirty="0"/>
          </a:p>
        </p:txBody>
      </p:sp>
      <p:sp>
        <p:nvSpPr>
          <p:cNvPr id="3" name="Content Placeholder 2">
            <a:extLst>
              <a:ext uri="{FF2B5EF4-FFF2-40B4-BE49-F238E27FC236}">
                <a16:creationId xmlns:a16="http://schemas.microsoft.com/office/drawing/2014/main" id="{E9368341-A43D-4C4F-BE55-0639426996D6}"/>
              </a:ext>
            </a:extLst>
          </p:cNvPr>
          <p:cNvSpPr>
            <a:spLocks noGrp="1"/>
          </p:cNvSpPr>
          <p:nvPr>
            <p:ph idx="1"/>
          </p:nvPr>
        </p:nvSpPr>
        <p:spPr/>
        <p:txBody>
          <a:bodyPr>
            <a:normAutofit lnSpcReduction="10000"/>
          </a:bodyPr>
          <a:lstStyle/>
          <a:p>
            <a:r>
              <a:rPr lang="en-US"/>
              <a:t>Please give your building your set day/time that you will visit each week</a:t>
            </a:r>
          </a:p>
          <a:p>
            <a:r>
              <a:rPr lang="en-US"/>
              <a:t>Check in with the Executive Director (ED) &amp; Director of Nursing (DON) each and every time you are in the building. Ask how things are going and if there is anything you can do to improve their experience with AYD</a:t>
            </a:r>
          </a:p>
          <a:p>
            <a:r>
              <a:rPr lang="en-US"/>
              <a:t>Let Robin (marketing director) know anytime you have a new ED or DON so she can set up a time to meet them</a:t>
            </a:r>
          </a:p>
          <a:p>
            <a:r>
              <a:rPr lang="en-US"/>
              <a:t>Let Angie &amp; Robin know of any problems/issues in your building so we can help you solve them or help address the issue</a:t>
            </a:r>
          </a:p>
          <a:p>
            <a:r>
              <a:rPr lang="en-US"/>
              <a:t>Let Angie &amp; Robin know if another visiting group is attempting to get into one of your buildings</a:t>
            </a:r>
          </a:p>
          <a:p>
            <a:r>
              <a:rPr lang="en-US"/>
              <a:t>Treat your building as if it is your only building. We want to ensure they are happy and choose AYD over our competitors.</a:t>
            </a:r>
            <a:endParaRPr lang="en-US" dirty="0"/>
          </a:p>
        </p:txBody>
      </p:sp>
    </p:spTree>
    <p:extLst>
      <p:ext uri="{BB962C8B-B14F-4D97-AF65-F5344CB8AC3E}">
        <p14:creationId xmlns:p14="http://schemas.microsoft.com/office/powerpoint/2010/main" val="35304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01EE-EF7A-4F9E-9EF8-97506A121D70}"/>
              </a:ext>
            </a:extLst>
          </p:cNvPr>
          <p:cNvSpPr>
            <a:spLocks noGrp="1"/>
          </p:cNvSpPr>
          <p:nvPr>
            <p:ph type="title"/>
          </p:nvPr>
        </p:nvSpPr>
        <p:spPr/>
        <p:txBody>
          <a:bodyPr/>
          <a:lstStyle/>
          <a:p>
            <a:r>
              <a:rPr lang="en-US" dirty="0"/>
              <a:t>We are a guest!</a:t>
            </a:r>
          </a:p>
        </p:txBody>
      </p:sp>
      <p:sp>
        <p:nvSpPr>
          <p:cNvPr id="3" name="Text Placeholder 2">
            <a:extLst>
              <a:ext uri="{FF2B5EF4-FFF2-40B4-BE49-F238E27FC236}">
                <a16:creationId xmlns:a16="http://schemas.microsoft.com/office/drawing/2014/main" id="{0002B0F3-880D-42C4-9FD2-B30804CB2145}"/>
              </a:ext>
            </a:extLst>
          </p:cNvPr>
          <p:cNvSpPr>
            <a:spLocks noGrp="1"/>
          </p:cNvSpPr>
          <p:nvPr>
            <p:ph type="body" idx="1"/>
          </p:nvPr>
        </p:nvSpPr>
        <p:spPr/>
        <p:txBody>
          <a:bodyPr>
            <a:normAutofit fontScale="92500" lnSpcReduction="20000"/>
          </a:bodyPr>
          <a:lstStyle/>
          <a:p>
            <a:r>
              <a:rPr lang="en-US" dirty="0"/>
              <a:t>Remember we are a guest at our facilities and it is a privilege to be there. The ED/DON are our customers.</a:t>
            </a:r>
          </a:p>
        </p:txBody>
      </p:sp>
    </p:spTree>
    <p:extLst>
      <p:ext uri="{BB962C8B-B14F-4D97-AF65-F5344CB8AC3E}">
        <p14:creationId xmlns:p14="http://schemas.microsoft.com/office/powerpoint/2010/main" val="969455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98D6-87C3-4DCF-B933-E4A84D452748}"/>
              </a:ext>
            </a:extLst>
          </p:cNvPr>
          <p:cNvSpPr>
            <a:spLocks noGrp="1"/>
          </p:cNvSpPr>
          <p:nvPr>
            <p:ph type="title"/>
          </p:nvPr>
        </p:nvSpPr>
        <p:spPr/>
        <p:txBody>
          <a:bodyPr/>
          <a:lstStyle/>
          <a:p>
            <a:r>
              <a:rPr lang="en-US" dirty="0"/>
              <a:t>Orientation</a:t>
            </a:r>
          </a:p>
        </p:txBody>
      </p:sp>
      <p:sp>
        <p:nvSpPr>
          <p:cNvPr id="3" name="Text Placeholder 2">
            <a:extLst>
              <a:ext uri="{FF2B5EF4-FFF2-40B4-BE49-F238E27FC236}">
                <a16:creationId xmlns:a16="http://schemas.microsoft.com/office/drawing/2014/main" id="{002FC0F0-3A73-46C4-8DB8-F6AC2997F9BF}"/>
              </a:ext>
            </a:extLst>
          </p:cNvPr>
          <p:cNvSpPr>
            <a:spLocks noGrp="1"/>
          </p:cNvSpPr>
          <p:nvPr>
            <p:ph type="body" idx="1"/>
          </p:nvPr>
        </p:nvSpPr>
        <p:spPr/>
        <p:txBody>
          <a:bodyPr/>
          <a:lstStyle/>
          <a:p>
            <a:r>
              <a:rPr lang="en-US" dirty="0"/>
              <a:t>Shadowing</a:t>
            </a:r>
          </a:p>
        </p:txBody>
      </p:sp>
      <p:sp>
        <p:nvSpPr>
          <p:cNvPr id="4" name="Content Placeholder 3">
            <a:extLst>
              <a:ext uri="{FF2B5EF4-FFF2-40B4-BE49-F238E27FC236}">
                <a16:creationId xmlns:a16="http://schemas.microsoft.com/office/drawing/2014/main" id="{F71A1D77-0406-4306-A4B9-1F455E1601ED}"/>
              </a:ext>
            </a:extLst>
          </p:cNvPr>
          <p:cNvSpPr>
            <a:spLocks noGrp="1"/>
          </p:cNvSpPr>
          <p:nvPr>
            <p:ph sz="half" idx="2"/>
          </p:nvPr>
        </p:nvSpPr>
        <p:spPr/>
        <p:txBody>
          <a:bodyPr>
            <a:normAutofit lnSpcReduction="10000"/>
          </a:bodyPr>
          <a:lstStyle/>
          <a:p>
            <a:r>
              <a:rPr lang="en-US" dirty="0"/>
              <a:t>You will begin shadowing current providers when you have approximately 1 month left in the credentialing process</a:t>
            </a:r>
          </a:p>
          <a:p>
            <a:r>
              <a:rPr lang="en-US" dirty="0"/>
              <a:t>Credentialing is the act of getting you and your NPI added to the insurance payor panels</a:t>
            </a:r>
          </a:p>
          <a:p>
            <a:r>
              <a:rPr lang="en-US" dirty="0"/>
              <a:t>Mount Carmel Health Partners does our credentialing</a:t>
            </a:r>
          </a:p>
          <a:p>
            <a:r>
              <a:rPr lang="en-US" dirty="0"/>
              <a:t>On average, credentialing lasts 3 months</a:t>
            </a:r>
          </a:p>
        </p:txBody>
      </p:sp>
      <p:sp>
        <p:nvSpPr>
          <p:cNvPr id="5" name="Text Placeholder 4">
            <a:extLst>
              <a:ext uri="{FF2B5EF4-FFF2-40B4-BE49-F238E27FC236}">
                <a16:creationId xmlns:a16="http://schemas.microsoft.com/office/drawing/2014/main" id="{9F73B249-F9E9-466E-8DB6-2EB8B96C477D}"/>
              </a:ext>
            </a:extLst>
          </p:cNvPr>
          <p:cNvSpPr>
            <a:spLocks noGrp="1"/>
          </p:cNvSpPr>
          <p:nvPr>
            <p:ph type="body" sz="quarter" idx="3"/>
          </p:nvPr>
        </p:nvSpPr>
        <p:spPr/>
        <p:txBody>
          <a:bodyPr/>
          <a:lstStyle/>
          <a:p>
            <a:r>
              <a:rPr lang="en-US" dirty="0"/>
              <a:t>Time with Cheyenne/Tracy</a:t>
            </a:r>
          </a:p>
        </p:txBody>
      </p:sp>
      <p:sp>
        <p:nvSpPr>
          <p:cNvPr id="6" name="Content Placeholder 5">
            <a:extLst>
              <a:ext uri="{FF2B5EF4-FFF2-40B4-BE49-F238E27FC236}">
                <a16:creationId xmlns:a16="http://schemas.microsoft.com/office/drawing/2014/main" id="{D8827232-2FD7-4A54-B40E-217F8E5EEF16}"/>
              </a:ext>
            </a:extLst>
          </p:cNvPr>
          <p:cNvSpPr>
            <a:spLocks noGrp="1"/>
          </p:cNvSpPr>
          <p:nvPr>
            <p:ph sz="quarter" idx="4"/>
          </p:nvPr>
        </p:nvSpPr>
        <p:spPr/>
        <p:txBody>
          <a:bodyPr>
            <a:normAutofit lnSpcReduction="10000"/>
          </a:bodyPr>
          <a:lstStyle/>
          <a:p>
            <a:r>
              <a:rPr lang="en-US" dirty="0"/>
              <a:t>Approximately 1-2 weeks prior to being on your own</a:t>
            </a:r>
          </a:p>
          <a:p>
            <a:r>
              <a:rPr lang="en-US" dirty="0"/>
              <a:t>You will learn about</a:t>
            </a:r>
          </a:p>
          <a:p>
            <a:pPr lvl="1"/>
            <a:r>
              <a:rPr lang="en-US" dirty="0"/>
              <a:t>Faxes (</a:t>
            </a:r>
            <a:r>
              <a:rPr lang="en-US" dirty="0" err="1"/>
              <a:t>Updox</a:t>
            </a:r>
            <a:r>
              <a:rPr lang="en-US" dirty="0"/>
              <a:t>)</a:t>
            </a:r>
          </a:p>
          <a:p>
            <a:pPr lvl="1"/>
            <a:r>
              <a:rPr lang="en-US" dirty="0"/>
              <a:t>EHR/EMR (Elation)</a:t>
            </a:r>
          </a:p>
          <a:p>
            <a:pPr lvl="1"/>
            <a:r>
              <a:rPr lang="en-US" dirty="0"/>
              <a:t>HIPAA compliant texting (Signal)</a:t>
            </a:r>
          </a:p>
          <a:p>
            <a:pPr lvl="1"/>
            <a:r>
              <a:rPr lang="en-US" dirty="0" err="1"/>
              <a:t>Clinisync</a:t>
            </a:r>
            <a:endParaRPr lang="en-US" dirty="0"/>
          </a:p>
          <a:p>
            <a:pPr lvl="1"/>
            <a:r>
              <a:rPr lang="en-US" dirty="0"/>
              <a:t>Time sheets</a:t>
            </a:r>
          </a:p>
          <a:p>
            <a:pPr lvl="1"/>
            <a:r>
              <a:rPr lang="en-US" dirty="0"/>
              <a:t>Email</a:t>
            </a:r>
          </a:p>
          <a:p>
            <a:pPr lvl="1"/>
            <a:r>
              <a:rPr lang="en-US" dirty="0"/>
              <a:t>Any questions you may have, or anything you’d like to go over </a:t>
            </a:r>
          </a:p>
        </p:txBody>
      </p:sp>
    </p:spTree>
    <p:extLst>
      <p:ext uri="{BB962C8B-B14F-4D97-AF65-F5344CB8AC3E}">
        <p14:creationId xmlns:p14="http://schemas.microsoft.com/office/powerpoint/2010/main" val="1558436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0</TotalTime>
  <Words>3644</Words>
  <Application>Microsoft Office PowerPoint</Application>
  <PresentationFormat>Widescreen</PresentationFormat>
  <Paragraphs>244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Garamond</vt:lpstr>
      <vt:lpstr>Savon</vt:lpstr>
      <vt:lpstr> Welcome to At Your Door: Visiting healthcare services</vt:lpstr>
      <vt:lpstr>Getting Started: </vt:lpstr>
      <vt:lpstr>Credentialing: </vt:lpstr>
      <vt:lpstr>While you are credentialing </vt:lpstr>
      <vt:lpstr>Provider Coverage</vt:lpstr>
      <vt:lpstr>Coordinators</vt:lpstr>
      <vt:lpstr>Building Assignments</vt:lpstr>
      <vt:lpstr>We are a guest!</vt:lpstr>
      <vt:lpstr>Orientation</vt:lpstr>
      <vt:lpstr>Types of Facilities We Service</vt:lpstr>
      <vt:lpstr>Writing Orders</vt:lpstr>
      <vt:lpstr>Writing orders for Home Health</vt:lpstr>
      <vt:lpstr>Family Calls</vt:lpstr>
      <vt:lpstr>Communication Methods</vt:lpstr>
      <vt:lpstr>Faxes via Updox</vt:lpstr>
      <vt:lpstr>Paperwork</vt:lpstr>
      <vt:lpstr>Prior Authorizations</vt:lpstr>
      <vt:lpstr>Narcotics</vt:lpstr>
      <vt:lpstr>New Patients</vt:lpstr>
      <vt:lpstr>Psych NP referrals</vt:lpstr>
      <vt:lpstr>Wound np referral</vt:lpstr>
      <vt:lpstr>Billing Task </vt:lpstr>
      <vt:lpstr>Medicare Wellness Visits  </vt:lpstr>
      <vt:lpstr>Initial Wellness Visit</vt:lpstr>
      <vt:lpstr>Annual Wellness Visit  </vt:lpstr>
      <vt:lpstr>Billing Codes</vt:lpstr>
      <vt:lpstr>Modifiers</vt:lpstr>
      <vt:lpstr>Federally Mandated 30/60 Day Visits</vt:lpstr>
      <vt:lpstr>Continued… Mandated Visits</vt:lpstr>
      <vt:lpstr>Ohio Regulations regarding medical supervision: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At Your Door</dc:title>
  <dc:creator>Cheyenne Ford</dc:creator>
  <cp:lastModifiedBy>Angela Hoff</cp:lastModifiedBy>
  <cp:revision>33</cp:revision>
  <dcterms:created xsi:type="dcterms:W3CDTF">2021-03-10T19:59:54Z</dcterms:created>
  <dcterms:modified xsi:type="dcterms:W3CDTF">2021-05-18T14:53:05Z</dcterms:modified>
</cp:coreProperties>
</file>